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5" r:id="rId1"/>
    <p:sldMasterId id="2147483686" r:id="rId2"/>
    <p:sldMasterId id="2147483687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.uk/conditions/stress-anxiety-depression/improve-mental-wellbeing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2JN6GZjj6a_43ul_XOGpD0dIH___UXe9QsTGXiDfNRw/edit#gid=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61addf2f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61addf2f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ac16cab8a2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ac16cab8a2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Thinking about the remedial actions - the research points to these 5 things being contributory to good mental health so useful to chat through with each other.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Managing our own wellbeing - the five ways to wellbeing see notes at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https://www.nhs.uk/conditions/stress-anxiety-depression/improve-mental-wellbeing/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12B32"/>
              </a:buClr>
              <a:buSzPts val="1100"/>
              <a:buAutoNum type="arabicPeriod"/>
            </a:pPr>
            <a:r>
              <a:rPr lang="en-GB">
                <a:solidFill>
                  <a:srgbClr val="212B32"/>
                </a:solidFill>
                <a:highlight>
                  <a:srgbClr val="F0F4F5"/>
                </a:highlight>
              </a:rPr>
              <a:t>Connect with other people</a:t>
            </a:r>
            <a:endParaRPr>
              <a:solidFill>
                <a:srgbClr val="212B32"/>
              </a:solidFill>
              <a:highlight>
                <a:srgbClr val="F0F4F5"/>
              </a:highlight>
            </a:endParaRPr>
          </a:p>
          <a:p>
            <a:pPr marL="457200" lvl="0" indent="-298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12B32"/>
              </a:buClr>
              <a:buSzPts val="1100"/>
              <a:buAutoNum type="arabicPeriod"/>
            </a:pPr>
            <a:r>
              <a:rPr lang="en-GB">
                <a:solidFill>
                  <a:srgbClr val="212B32"/>
                </a:solidFill>
                <a:highlight>
                  <a:srgbClr val="F0F4F5"/>
                </a:highlight>
              </a:rPr>
              <a:t>Be physically active</a:t>
            </a:r>
            <a:endParaRPr>
              <a:solidFill>
                <a:srgbClr val="212B32"/>
              </a:solidFill>
              <a:highlight>
                <a:srgbClr val="F0F4F5"/>
              </a:highlight>
            </a:endParaRPr>
          </a:p>
          <a:p>
            <a:pPr marL="457200" lvl="0" indent="-298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12B32"/>
              </a:buClr>
              <a:buSzPts val="1100"/>
              <a:buAutoNum type="arabicPeriod"/>
            </a:pPr>
            <a:r>
              <a:rPr lang="en-GB">
                <a:solidFill>
                  <a:srgbClr val="212B32"/>
                </a:solidFill>
                <a:highlight>
                  <a:srgbClr val="F0F4F5"/>
                </a:highlight>
              </a:rPr>
              <a:t>Learn new skills</a:t>
            </a:r>
            <a:endParaRPr>
              <a:solidFill>
                <a:srgbClr val="212B32"/>
              </a:solidFill>
              <a:highlight>
                <a:srgbClr val="F0F4F5"/>
              </a:highlight>
            </a:endParaRPr>
          </a:p>
          <a:p>
            <a:pPr marL="457200" lvl="0" indent="-298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12B32"/>
              </a:buClr>
              <a:buSzPts val="1100"/>
              <a:buAutoNum type="arabicPeriod"/>
            </a:pPr>
            <a:r>
              <a:rPr lang="en-GB">
                <a:solidFill>
                  <a:srgbClr val="212B32"/>
                </a:solidFill>
                <a:highlight>
                  <a:srgbClr val="F0F4F5"/>
                </a:highlight>
              </a:rPr>
              <a:t>Give to others</a:t>
            </a:r>
            <a:endParaRPr>
              <a:solidFill>
                <a:srgbClr val="212B32"/>
              </a:solidFill>
              <a:highlight>
                <a:srgbClr val="F0F4F5"/>
              </a:highlight>
            </a:endParaRPr>
          </a:p>
          <a:p>
            <a:pPr marL="457200" lvl="0" indent="-2984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12B32"/>
              </a:buClr>
              <a:buSzPts val="1100"/>
              <a:buAutoNum type="arabicPeriod"/>
            </a:pPr>
            <a:r>
              <a:rPr lang="en-GB">
                <a:solidFill>
                  <a:srgbClr val="212B32"/>
                </a:solidFill>
                <a:highlight>
                  <a:srgbClr val="F0F4F5"/>
                </a:highlight>
              </a:rPr>
              <a:t>Pay attention to the present moment (mindfulness)</a:t>
            </a:r>
            <a:endParaRPr>
              <a:solidFill>
                <a:srgbClr val="212B32"/>
              </a:solidFill>
              <a:highlight>
                <a:srgbClr val="F0F4F5"/>
              </a:highlight>
            </a:endParaRPr>
          </a:p>
          <a:p>
            <a:pPr marL="0" lvl="0" indent="0" algn="l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>
              <a:solidFill>
                <a:srgbClr val="212B32"/>
              </a:solidFill>
              <a:highlight>
                <a:srgbClr val="F0F4F5"/>
              </a:highlight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a24aac1bc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a24aac1bc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rgbClr val="555555"/>
                </a:solidFill>
                <a:highlight>
                  <a:srgbClr val="F5F1F0"/>
                </a:highlight>
              </a:rPr>
              <a:t>New research from the Mental Health Foundation and collaborating universities reveals how UK adults are managing stress during the pandemic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ac16cab8a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ac16cab8a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4073b055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64073b055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4073b055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4073b055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417f5e1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417f5e1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ac16cab8a2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ac16cab8a2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ac16cab8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ac16cab8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Mental health and wellbeing during the COVID-19 pandemic: longitudinal analyses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adults in the UK COVID-19 Mental Health &amp; Wellbeing study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ac16cab8a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ac16cab8a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ac16cab8a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ac16cab8a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Refer to the exercise powerpoint -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https://docs.google.com/spreadsheets/d/12JN6GZjj6a_43ul_XOGpD0dIH___UXe9QsTGXiDfNRw/edit#gid=0</a:t>
            </a: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ac20b5d4d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ac20b5d4d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">
  <p:cSld name="Presentation 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457201" y="2193421"/>
            <a:ext cx="8229600" cy="9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mbria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ize image">
  <p:cSld name="Full size imag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303B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termark and logo 1">
  <p:cSld name="Watermark and logo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457201" y="170750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mbria"/>
              <a:buNone/>
              <a:defRPr sz="49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1"/>
          </p:nvPr>
        </p:nvSpPr>
        <p:spPr>
          <a:xfrm>
            <a:off x="456923" y="2467984"/>
            <a:ext cx="47781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t" anchorCtr="0">
            <a:noAutofit/>
          </a:bodyPr>
          <a:lstStyle>
            <a:lvl1pPr marL="457200" lvl="0" indent="-228600" algn="l" rtl="0">
              <a:spcBef>
                <a:spcPts val="360"/>
              </a:spcBef>
              <a:spcAft>
                <a:spcPts val="0"/>
              </a:spcAft>
              <a:buClr>
                <a:srgbClr val="25303B"/>
              </a:buClr>
              <a:buSzPts val="1800"/>
              <a:buNone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termark and logo 2">
  <p:cSld name="Watermark and logo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ctrTitle"/>
          </p:nvPr>
        </p:nvSpPr>
        <p:spPr>
          <a:xfrm>
            <a:off x="685800" y="1343669"/>
            <a:ext cx="48873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mbria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subTitle" idx="1"/>
          </p:nvPr>
        </p:nvSpPr>
        <p:spPr>
          <a:xfrm>
            <a:off x="685800" y="1966074"/>
            <a:ext cx="48873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5303B"/>
              </a:buClr>
              <a:buSzPts val="2500"/>
              <a:buFont typeface="Arial"/>
              <a:buNone/>
              <a:defRPr sz="2500">
                <a:solidFill>
                  <a:srgbClr val="25303B"/>
                </a:solidFill>
              </a:defRPr>
            </a:lvl1pPr>
            <a:lvl2pPr lvl="1" algn="ctr" rtl="0">
              <a:spcBef>
                <a:spcPts val="500"/>
              </a:spcBef>
              <a:spcAft>
                <a:spcPts val="0"/>
              </a:spcAft>
              <a:buClr>
                <a:srgbClr val="8A8C8F"/>
              </a:buClr>
              <a:buSzPts val="2500"/>
              <a:buNone/>
              <a:defRPr>
                <a:solidFill>
                  <a:srgbClr val="8A8C8F"/>
                </a:solidFill>
              </a:defRPr>
            </a:lvl2pPr>
            <a:lvl3pPr lvl="2" algn="ctr" rtl="0">
              <a:spcBef>
                <a:spcPts val="420"/>
              </a:spcBef>
              <a:spcAft>
                <a:spcPts val="0"/>
              </a:spcAft>
              <a:buClr>
                <a:srgbClr val="8A8C8F"/>
              </a:buClr>
              <a:buSzPts val="2100"/>
              <a:buNone/>
              <a:defRPr>
                <a:solidFill>
                  <a:srgbClr val="8A8C8F"/>
                </a:solidFill>
              </a:defRPr>
            </a:lvl3pPr>
            <a:lvl4pPr lvl="3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4pPr>
            <a:lvl5pPr lvl="4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5pPr>
            <a:lvl6pPr lvl="5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6pPr>
            <a:lvl7pPr lvl="6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7pPr>
            <a:lvl8pPr lvl="7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8pPr>
            <a:lvl9pPr lvl="8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body" idx="2"/>
          </p:nvPr>
        </p:nvSpPr>
        <p:spPr>
          <a:xfrm>
            <a:off x="685940" y="2384775"/>
            <a:ext cx="48870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t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25303B"/>
              </a:buClr>
              <a:buSzPts val="2000"/>
              <a:buNone/>
              <a:defRPr sz="2000" cap="none"/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3"/>
          </p:nvPr>
        </p:nvSpPr>
        <p:spPr>
          <a:xfrm>
            <a:off x="685940" y="2748508"/>
            <a:ext cx="4887000" cy="1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t" anchorCtr="0">
            <a:noAutofit/>
          </a:bodyPr>
          <a:lstStyle>
            <a:lvl1pPr marL="457200" lvl="0" indent="-330200" algn="l" rtl="0">
              <a:spcBef>
                <a:spcPts val="400"/>
              </a:spcBef>
              <a:spcAft>
                <a:spcPts val="0"/>
              </a:spcAft>
              <a:buClr>
                <a:srgbClr val="25303B"/>
              </a:buClr>
              <a:buSzPts val="1600"/>
              <a:buFont typeface="Noto Sans Symbols"/>
              <a:buChar char="▪"/>
              <a:defRPr sz="2000" cap="none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>
            <a:spLocks noGrp="1"/>
          </p:cNvSpPr>
          <p:nvPr>
            <p:ph type="pic" idx="4"/>
          </p:nvPr>
        </p:nvSpPr>
        <p:spPr>
          <a:xfrm>
            <a:off x="5675202" y="1387562"/>
            <a:ext cx="3057900" cy="3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ctr" anchorCtr="0">
            <a:no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25303B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termark 1">
  <p:cSld name="Watermark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457201" y="170750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mbria"/>
              <a:buNone/>
              <a:defRPr sz="49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456923" y="2467984"/>
            <a:ext cx="4778100" cy="1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t" anchorCtr="0">
            <a:noAutofit/>
          </a:bodyPr>
          <a:lstStyle>
            <a:lvl1pPr marL="457200" lvl="0" indent="-228600" algn="l" rtl="0">
              <a:spcBef>
                <a:spcPts val="360"/>
              </a:spcBef>
              <a:spcAft>
                <a:spcPts val="0"/>
              </a:spcAft>
              <a:buClr>
                <a:srgbClr val="25303B"/>
              </a:buClr>
              <a:buSzPts val="1800"/>
              <a:buNone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termark 2">
  <p:cSld name="Watermark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ctrTitle"/>
          </p:nvPr>
        </p:nvSpPr>
        <p:spPr>
          <a:xfrm>
            <a:off x="685800" y="1343669"/>
            <a:ext cx="48873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mbria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ubTitle" idx="1"/>
          </p:nvPr>
        </p:nvSpPr>
        <p:spPr>
          <a:xfrm>
            <a:off x="685800" y="1966074"/>
            <a:ext cx="48873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5303B"/>
              </a:buClr>
              <a:buSzPts val="2500"/>
              <a:buFont typeface="Arial"/>
              <a:buNone/>
              <a:defRPr sz="2500">
                <a:solidFill>
                  <a:srgbClr val="25303B"/>
                </a:solidFill>
              </a:defRPr>
            </a:lvl1pPr>
            <a:lvl2pPr lvl="1" algn="ctr" rtl="0">
              <a:spcBef>
                <a:spcPts val="500"/>
              </a:spcBef>
              <a:spcAft>
                <a:spcPts val="0"/>
              </a:spcAft>
              <a:buClr>
                <a:srgbClr val="8A8C8F"/>
              </a:buClr>
              <a:buSzPts val="2500"/>
              <a:buNone/>
              <a:defRPr>
                <a:solidFill>
                  <a:srgbClr val="8A8C8F"/>
                </a:solidFill>
              </a:defRPr>
            </a:lvl2pPr>
            <a:lvl3pPr lvl="2" algn="ctr" rtl="0">
              <a:spcBef>
                <a:spcPts val="420"/>
              </a:spcBef>
              <a:spcAft>
                <a:spcPts val="0"/>
              </a:spcAft>
              <a:buClr>
                <a:srgbClr val="8A8C8F"/>
              </a:buClr>
              <a:buSzPts val="2100"/>
              <a:buNone/>
              <a:defRPr>
                <a:solidFill>
                  <a:srgbClr val="8A8C8F"/>
                </a:solidFill>
              </a:defRPr>
            </a:lvl3pPr>
            <a:lvl4pPr lvl="3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4pPr>
            <a:lvl5pPr lvl="4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5pPr>
            <a:lvl6pPr lvl="5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6pPr>
            <a:lvl7pPr lvl="6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7pPr>
            <a:lvl8pPr lvl="7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8pPr>
            <a:lvl9pPr lvl="8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9"/>
          <p:cNvSpPr>
            <a:spLocks noGrp="1"/>
          </p:cNvSpPr>
          <p:nvPr>
            <p:ph type="pic" idx="2"/>
          </p:nvPr>
        </p:nvSpPr>
        <p:spPr>
          <a:xfrm>
            <a:off x="5675202" y="1387562"/>
            <a:ext cx="3057900" cy="3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ctr" anchorCtr="0">
            <a:no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25303B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3"/>
          </p:nvPr>
        </p:nvSpPr>
        <p:spPr>
          <a:xfrm>
            <a:off x="685940" y="2384775"/>
            <a:ext cx="48870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t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25303B"/>
              </a:buClr>
              <a:buSzPts val="2000"/>
              <a:buNone/>
              <a:defRPr sz="2000" cap="none"/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4"/>
          </p:nvPr>
        </p:nvSpPr>
        <p:spPr>
          <a:xfrm>
            <a:off x="685940" y="2748508"/>
            <a:ext cx="4887000" cy="1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t" anchorCtr="0">
            <a:noAutofit/>
          </a:bodyPr>
          <a:lstStyle>
            <a:lvl1pPr marL="457200" lvl="0" indent="-330200" algn="l" rtl="0">
              <a:spcBef>
                <a:spcPts val="400"/>
              </a:spcBef>
              <a:spcAft>
                <a:spcPts val="0"/>
              </a:spcAft>
              <a:buClr>
                <a:srgbClr val="25303B"/>
              </a:buClr>
              <a:buSzPts val="1600"/>
              <a:buFont typeface="Noto Sans Symbols"/>
              <a:buChar char="▪"/>
              <a:defRPr sz="2000" cap="none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1">
  <p:cSld name="Logo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title"/>
          </p:nvPr>
        </p:nvSpPr>
        <p:spPr>
          <a:xfrm>
            <a:off x="457201" y="170750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mbria"/>
              <a:buNone/>
              <a:defRPr sz="49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1"/>
          </p:nvPr>
        </p:nvSpPr>
        <p:spPr>
          <a:xfrm>
            <a:off x="456923" y="2467984"/>
            <a:ext cx="4778100" cy="1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t" anchorCtr="0">
            <a:noAutofit/>
          </a:bodyPr>
          <a:lstStyle>
            <a:lvl1pPr marL="457200" lvl="0" indent="-228600" algn="l" rtl="0">
              <a:spcBef>
                <a:spcPts val="360"/>
              </a:spcBef>
              <a:spcAft>
                <a:spcPts val="0"/>
              </a:spcAft>
              <a:buClr>
                <a:srgbClr val="25303B"/>
              </a:buClr>
              <a:buSzPts val="1800"/>
              <a:buNone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2">
  <p:cSld name="Logo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>
            <a:spLocks noGrp="1"/>
          </p:cNvSpPr>
          <p:nvPr>
            <p:ph type="pic" idx="2"/>
          </p:nvPr>
        </p:nvSpPr>
        <p:spPr>
          <a:xfrm>
            <a:off x="5675202" y="1387562"/>
            <a:ext cx="3057900" cy="3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ctr" anchorCtr="0">
            <a:no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25303B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>
            <a:off x="685940" y="2384775"/>
            <a:ext cx="48870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t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25303B"/>
              </a:buClr>
              <a:buSzPts val="2000"/>
              <a:buNone/>
              <a:defRPr sz="2000" cap="none"/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3"/>
          </p:nvPr>
        </p:nvSpPr>
        <p:spPr>
          <a:xfrm>
            <a:off x="685940" y="2748508"/>
            <a:ext cx="4887000" cy="1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t" anchorCtr="0">
            <a:noAutofit/>
          </a:bodyPr>
          <a:lstStyle>
            <a:lvl1pPr marL="457200" lvl="0" indent="-330200" algn="l" rtl="0">
              <a:spcBef>
                <a:spcPts val="400"/>
              </a:spcBef>
              <a:spcAft>
                <a:spcPts val="0"/>
              </a:spcAft>
              <a:buClr>
                <a:srgbClr val="25303B"/>
              </a:buClr>
              <a:buSzPts val="1600"/>
              <a:buFont typeface="Noto Sans Symbols"/>
              <a:buChar char="▪"/>
              <a:defRPr sz="2000" cap="none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ctrTitle"/>
          </p:nvPr>
        </p:nvSpPr>
        <p:spPr>
          <a:xfrm>
            <a:off x="685800" y="1343669"/>
            <a:ext cx="48873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mbria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4"/>
          </p:nvPr>
        </p:nvSpPr>
        <p:spPr>
          <a:xfrm>
            <a:off x="685800" y="1966074"/>
            <a:ext cx="48873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5303B"/>
              </a:buClr>
              <a:buSzPts val="2500"/>
              <a:buFont typeface="Arial"/>
              <a:buNone/>
              <a:defRPr sz="2500">
                <a:solidFill>
                  <a:srgbClr val="25303B"/>
                </a:solidFill>
              </a:defRPr>
            </a:lvl1pPr>
            <a:lvl2pPr lvl="1" algn="ctr" rtl="0">
              <a:spcBef>
                <a:spcPts val="500"/>
              </a:spcBef>
              <a:spcAft>
                <a:spcPts val="0"/>
              </a:spcAft>
              <a:buClr>
                <a:srgbClr val="8A8C8F"/>
              </a:buClr>
              <a:buSzPts val="2500"/>
              <a:buNone/>
              <a:defRPr>
                <a:solidFill>
                  <a:srgbClr val="8A8C8F"/>
                </a:solidFill>
              </a:defRPr>
            </a:lvl2pPr>
            <a:lvl3pPr lvl="2" algn="ctr" rtl="0">
              <a:spcBef>
                <a:spcPts val="420"/>
              </a:spcBef>
              <a:spcAft>
                <a:spcPts val="0"/>
              </a:spcAft>
              <a:buClr>
                <a:srgbClr val="8A8C8F"/>
              </a:buClr>
              <a:buSzPts val="2100"/>
              <a:buNone/>
              <a:defRPr>
                <a:solidFill>
                  <a:srgbClr val="8A8C8F"/>
                </a:solidFill>
              </a:defRPr>
            </a:lvl3pPr>
            <a:lvl4pPr lvl="3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4pPr>
            <a:lvl5pPr lvl="4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5pPr>
            <a:lvl6pPr lvl="5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6pPr>
            <a:lvl7pPr lvl="6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7pPr>
            <a:lvl8pPr lvl="7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8pPr>
            <a:lvl9pPr lvl="8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1">
  <p:cSld name="Simple 1">
    <p:bg>
      <p:bgPr>
        <a:noFill/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>
            <a:spLocks noGrp="1"/>
          </p:cNvSpPr>
          <p:nvPr>
            <p:ph type="title"/>
          </p:nvPr>
        </p:nvSpPr>
        <p:spPr>
          <a:xfrm>
            <a:off x="457201" y="170750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mbria"/>
              <a:buNone/>
              <a:defRPr sz="49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1"/>
          </p:nvPr>
        </p:nvSpPr>
        <p:spPr>
          <a:xfrm>
            <a:off x="456923" y="2467984"/>
            <a:ext cx="4778100" cy="1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t" anchorCtr="0">
            <a:noAutofit/>
          </a:bodyPr>
          <a:lstStyle>
            <a:lvl1pPr marL="457200" lvl="0" indent="-228600" algn="l" rtl="0">
              <a:spcBef>
                <a:spcPts val="360"/>
              </a:spcBef>
              <a:spcAft>
                <a:spcPts val="0"/>
              </a:spcAft>
              <a:buClr>
                <a:srgbClr val="25303B"/>
              </a:buClr>
              <a:buSzPts val="1800"/>
              <a:buNone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2">
  <p:cSld name="Simple 2">
    <p:bg>
      <p:bgPr>
        <a:noFill/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>
            <a:spLocks noGrp="1"/>
          </p:cNvSpPr>
          <p:nvPr>
            <p:ph type="pic" idx="2"/>
          </p:nvPr>
        </p:nvSpPr>
        <p:spPr>
          <a:xfrm>
            <a:off x="5675202" y="1387562"/>
            <a:ext cx="3057900" cy="3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ctr" anchorCtr="0">
            <a:no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25303B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1"/>
          </p:nvPr>
        </p:nvSpPr>
        <p:spPr>
          <a:xfrm>
            <a:off x="685940" y="2384775"/>
            <a:ext cx="48870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t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25303B"/>
              </a:buClr>
              <a:buSzPts val="2000"/>
              <a:buNone/>
              <a:defRPr sz="2000" cap="none"/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body" idx="3"/>
          </p:nvPr>
        </p:nvSpPr>
        <p:spPr>
          <a:xfrm>
            <a:off x="685940" y="2748508"/>
            <a:ext cx="4887000" cy="1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t" anchorCtr="0">
            <a:noAutofit/>
          </a:bodyPr>
          <a:lstStyle>
            <a:lvl1pPr marL="457200" lvl="0" indent="-330200" algn="l" rtl="0">
              <a:spcBef>
                <a:spcPts val="400"/>
              </a:spcBef>
              <a:spcAft>
                <a:spcPts val="0"/>
              </a:spcAft>
              <a:buClr>
                <a:srgbClr val="25303B"/>
              </a:buClr>
              <a:buSzPts val="1600"/>
              <a:buFont typeface="Noto Sans Symbols"/>
              <a:buChar char="▪"/>
              <a:defRPr sz="2000" cap="none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ctrTitle"/>
          </p:nvPr>
        </p:nvSpPr>
        <p:spPr>
          <a:xfrm>
            <a:off x="685800" y="1343669"/>
            <a:ext cx="48873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mbria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ubTitle" idx="4"/>
          </p:nvPr>
        </p:nvSpPr>
        <p:spPr>
          <a:xfrm>
            <a:off x="685800" y="1966074"/>
            <a:ext cx="48873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5303B"/>
              </a:buClr>
              <a:buSzPts val="2500"/>
              <a:buFont typeface="Arial"/>
              <a:buNone/>
              <a:defRPr sz="2500">
                <a:solidFill>
                  <a:srgbClr val="25303B"/>
                </a:solidFill>
              </a:defRPr>
            </a:lvl1pPr>
            <a:lvl2pPr lvl="1" algn="ctr" rtl="0">
              <a:spcBef>
                <a:spcPts val="500"/>
              </a:spcBef>
              <a:spcAft>
                <a:spcPts val="0"/>
              </a:spcAft>
              <a:buClr>
                <a:srgbClr val="8A8C8F"/>
              </a:buClr>
              <a:buSzPts val="2500"/>
              <a:buNone/>
              <a:defRPr>
                <a:solidFill>
                  <a:srgbClr val="8A8C8F"/>
                </a:solidFill>
              </a:defRPr>
            </a:lvl2pPr>
            <a:lvl3pPr lvl="2" algn="ctr" rtl="0">
              <a:spcBef>
                <a:spcPts val="420"/>
              </a:spcBef>
              <a:spcAft>
                <a:spcPts val="0"/>
              </a:spcAft>
              <a:buClr>
                <a:srgbClr val="8A8C8F"/>
              </a:buClr>
              <a:buSzPts val="2100"/>
              <a:buNone/>
              <a:defRPr>
                <a:solidFill>
                  <a:srgbClr val="8A8C8F"/>
                </a:solidFill>
              </a:defRPr>
            </a:lvl3pPr>
            <a:lvl4pPr lvl="3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4pPr>
            <a:lvl5pPr lvl="4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5pPr>
            <a:lvl6pPr lvl="5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6pPr>
            <a:lvl7pPr lvl="6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7pPr>
            <a:lvl8pPr lvl="7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8pPr>
            <a:lvl9pPr lvl="8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coal watermark and logo 1">
  <p:cSld name="Charcoal watermark and logo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title"/>
          </p:nvPr>
        </p:nvSpPr>
        <p:spPr>
          <a:xfrm>
            <a:off x="457201" y="170750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Cambria"/>
              <a:buNone/>
              <a:defRPr sz="4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1"/>
          </p:nvPr>
        </p:nvSpPr>
        <p:spPr>
          <a:xfrm>
            <a:off x="456923" y="2467984"/>
            <a:ext cx="47781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coal watermark and logo 2">
  <p:cSld name="Charcoal watermark and logo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>
            <a:spLocks noGrp="1"/>
          </p:cNvSpPr>
          <p:nvPr>
            <p:ph type="ctrTitle"/>
          </p:nvPr>
        </p:nvSpPr>
        <p:spPr>
          <a:xfrm>
            <a:off x="685800" y="1343669"/>
            <a:ext cx="48873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ambria"/>
              <a:buNone/>
              <a:defRPr sz="3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subTitle" idx="1"/>
          </p:nvPr>
        </p:nvSpPr>
        <p:spPr>
          <a:xfrm>
            <a:off x="685800" y="1966074"/>
            <a:ext cx="48873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None/>
              <a:defRPr sz="2500">
                <a:solidFill>
                  <a:srgbClr val="FFFFFF"/>
                </a:solidFill>
              </a:defRPr>
            </a:lvl1pPr>
            <a:lvl2pPr lvl="1" algn="ctr" rtl="0">
              <a:spcBef>
                <a:spcPts val="500"/>
              </a:spcBef>
              <a:spcAft>
                <a:spcPts val="0"/>
              </a:spcAft>
              <a:buClr>
                <a:srgbClr val="8A8C8F"/>
              </a:buClr>
              <a:buSzPts val="2500"/>
              <a:buNone/>
              <a:defRPr>
                <a:solidFill>
                  <a:srgbClr val="8A8C8F"/>
                </a:solidFill>
              </a:defRPr>
            </a:lvl2pPr>
            <a:lvl3pPr lvl="2" algn="ctr" rtl="0">
              <a:spcBef>
                <a:spcPts val="420"/>
              </a:spcBef>
              <a:spcAft>
                <a:spcPts val="0"/>
              </a:spcAft>
              <a:buClr>
                <a:srgbClr val="8A8C8F"/>
              </a:buClr>
              <a:buSzPts val="2100"/>
              <a:buNone/>
              <a:defRPr>
                <a:solidFill>
                  <a:srgbClr val="8A8C8F"/>
                </a:solidFill>
              </a:defRPr>
            </a:lvl3pPr>
            <a:lvl4pPr lvl="3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4pPr>
            <a:lvl5pPr lvl="4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5pPr>
            <a:lvl6pPr lvl="5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6pPr>
            <a:lvl7pPr lvl="6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7pPr>
            <a:lvl8pPr lvl="7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8pPr>
            <a:lvl9pPr lvl="8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5"/>
          <p:cNvSpPr>
            <a:spLocks noGrp="1"/>
          </p:cNvSpPr>
          <p:nvPr>
            <p:ph type="pic" idx="2"/>
          </p:nvPr>
        </p:nvSpPr>
        <p:spPr>
          <a:xfrm>
            <a:off x="5675202" y="1387562"/>
            <a:ext cx="3057900" cy="3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ctr" anchorCtr="0">
            <a:no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body" idx="3"/>
          </p:nvPr>
        </p:nvSpPr>
        <p:spPr>
          <a:xfrm>
            <a:off x="685940" y="2384775"/>
            <a:ext cx="48870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t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 cap="none">
                <a:solidFill>
                  <a:srgbClr val="FFFFFF"/>
                </a:solidFill>
              </a:defRPr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4"/>
          </p:nvPr>
        </p:nvSpPr>
        <p:spPr>
          <a:xfrm>
            <a:off x="685940" y="2748508"/>
            <a:ext cx="4887000" cy="1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t" anchorCtr="0">
            <a:noAutofit/>
          </a:bodyPr>
          <a:lstStyle>
            <a:lvl1pPr marL="457200" lvl="0" indent="-3302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oto Sans Symbols"/>
              <a:buChar char="▪"/>
              <a:defRPr sz="2000" cap="none">
                <a:solidFill>
                  <a:srgbClr val="FFFFFF"/>
                </a:solidFill>
              </a:defRPr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–"/>
              <a:defRPr sz="2000">
                <a:solidFill>
                  <a:srgbClr val="FFFFFF"/>
                </a:solidFill>
              </a:defRPr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sz="1800">
                <a:solidFill>
                  <a:srgbClr val="FFFFFF"/>
                </a:solidFill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coal watermark 1">
  <p:cSld name="Charcoal watermark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>
            <a:spLocks noGrp="1"/>
          </p:cNvSpPr>
          <p:nvPr>
            <p:ph type="title"/>
          </p:nvPr>
        </p:nvSpPr>
        <p:spPr>
          <a:xfrm>
            <a:off x="457201" y="170750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Cambria"/>
              <a:buNone/>
              <a:defRPr sz="4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body" idx="1"/>
          </p:nvPr>
        </p:nvSpPr>
        <p:spPr>
          <a:xfrm>
            <a:off x="456923" y="2467984"/>
            <a:ext cx="47781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coal watermark 2">
  <p:cSld name="Charcoal watermark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>
            <a:spLocks noGrp="1"/>
          </p:cNvSpPr>
          <p:nvPr>
            <p:ph type="pic" idx="2"/>
          </p:nvPr>
        </p:nvSpPr>
        <p:spPr>
          <a:xfrm>
            <a:off x="5675202" y="1387562"/>
            <a:ext cx="3057900" cy="3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ctr" anchorCtr="0">
            <a:no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ctrTitle"/>
          </p:nvPr>
        </p:nvSpPr>
        <p:spPr>
          <a:xfrm>
            <a:off x="685800" y="1343669"/>
            <a:ext cx="48873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ambria"/>
              <a:buNone/>
              <a:defRPr sz="3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subTitle" idx="1"/>
          </p:nvPr>
        </p:nvSpPr>
        <p:spPr>
          <a:xfrm>
            <a:off x="685800" y="1966074"/>
            <a:ext cx="48873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None/>
              <a:defRPr sz="2500">
                <a:solidFill>
                  <a:srgbClr val="FFFFFF"/>
                </a:solidFill>
              </a:defRPr>
            </a:lvl1pPr>
            <a:lvl2pPr lvl="1" algn="ctr" rtl="0">
              <a:spcBef>
                <a:spcPts val="500"/>
              </a:spcBef>
              <a:spcAft>
                <a:spcPts val="0"/>
              </a:spcAft>
              <a:buClr>
                <a:srgbClr val="8A8C8F"/>
              </a:buClr>
              <a:buSzPts val="2500"/>
              <a:buNone/>
              <a:defRPr>
                <a:solidFill>
                  <a:srgbClr val="8A8C8F"/>
                </a:solidFill>
              </a:defRPr>
            </a:lvl2pPr>
            <a:lvl3pPr lvl="2" algn="ctr" rtl="0">
              <a:spcBef>
                <a:spcPts val="420"/>
              </a:spcBef>
              <a:spcAft>
                <a:spcPts val="0"/>
              </a:spcAft>
              <a:buClr>
                <a:srgbClr val="8A8C8F"/>
              </a:buClr>
              <a:buSzPts val="2100"/>
              <a:buNone/>
              <a:defRPr>
                <a:solidFill>
                  <a:srgbClr val="8A8C8F"/>
                </a:solidFill>
              </a:defRPr>
            </a:lvl3pPr>
            <a:lvl4pPr lvl="3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4pPr>
            <a:lvl5pPr lvl="4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5pPr>
            <a:lvl6pPr lvl="5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6pPr>
            <a:lvl7pPr lvl="6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7pPr>
            <a:lvl8pPr lvl="7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8pPr>
            <a:lvl9pPr lvl="8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body" idx="3"/>
          </p:nvPr>
        </p:nvSpPr>
        <p:spPr>
          <a:xfrm>
            <a:off x="685940" y="2384775"/>
            <a:ext cx="48870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t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 cap="none">
                <a:solidFill>
                  <a:srgbClr val="FFFFFF"/>
                </a:solidFill>
              </a:defRPr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body" idx="4"/>
          </p:nvPr>
        </p:nvSpPr>
        <p:spPr>
          <a:xfrm>
            <a:off x="685940" y="2748508"/>
            <a:ext cx="4887000" cy="1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t" anchorCtr="0">
            <a:noAutofit/>
          </a:bodyPr>
          <a:lstStyle>
            <a:lvl1pPr marL="457200" lvl="0" indent="-3302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oto Sans Symbols"/>
              <a:buChar char="▪"/>
              <a:defRPr sz="2000" cap="none">
                <a:solidFill>
                  <a:srgbClr val="FFFFFF"/>
                </a:solidFill>
              </a:defRPr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–"/>
              <a:defRPr sz="2000">
                <a:solidFill>
                  <a:srgbClr val="FFFFFF"/>
                </a:solidFill>
              </a:defRPr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sz="1800">
                <a:solidFill>
                  <a:srgbClr val="FFFFFF"/>
                </a:solidFill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coal logo 1">
  <p:cSld name="Charcoal logo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457201" y="170750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Cambria"/>
              <a:buNone/>
              <a:defRPr sz="4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456923" y="2467984"/>
            <a:ext cx="47781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coal logo 2">
  <p:cSld name="Charcoal logo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9"/>
          <p:cNvSpPr>
            <a:spLocks noGrp="1"/>
          </p:cNvSpPr>
          <p:nvPr>
            <p:ph type="pic" idx="2"/>
          </p:nvPr>
        </p:nvSpPr>
        <p:spPr>
          <a:xfrm>
            <a:off x="5675202" y="1387562"/>
            <a:ext cx="3057900" cy="3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ctr" anchorCtr="0">
            <a:no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9"/>
          <p:cNvSpPr txBox="1">
            <a:spLocks noGrp="1"/>
          </p:cNvSpPr>
          <p:nvPr>
            <p:ph type="ctrTitle"/>
          </p:nvPr>
        </p:nvSpPr>
        <p:spPr>
          <a:xfrm>
            <a:off x="685800" y="1343669"/>
            <a:ext cx="48873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ambria"/>
              <a:buNone/>
              <a:defRPr sz="3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9"/>
          <p:cNvSpPr txBox="1">
            <a:spLocks noGrp="1"/>
          </p:cNvSpPr>
          <p:nvPr>
            <p:ph type="subTitle" idx="1"/>
          </p:nvPr>
        </p:nvSpPr>
        <p:spPr>
          <a:xfrm>
            <a:off x="685800" y="1966074"/>
            <a:ext cx="48873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None/>
              <a:defRPr sz="2500">
                <a:solidFill>
                  <a:srgbClr val="FFFFFF"/>
                </a:solidFill>
              </a:defRPr>
            </a:lvl1pPr>
            <a:lvl2pPr lvl="1" algn="ctr" rtl="0">
              <a:spcBef>
                <a:spcPts val="500"/>
              </a:spcBef>
              <a:spcAft>
                <a:spcPts val="0"/>
              </a:spcAft>
              <a:buClr>
                <a:srgbClr val="8A8C8F"/>
              </a:buClr>
              <a:buSzPts val="2500"/>
              <a:buNone/>
              <a:defRPr>
                <a:solidFill>
                  <a:srgbClr val="8A8C8F"/>
                </a:solidFill>
              </a:defRPr>
            </a:lvl2pPr>
            <a:lvl3pPr lvl="2" algn="ctr" rtl="0">
              <a:spcBef>
                <a:spcPts val="420"/>
              </a:spcBef>
              <a:spcAft>
                <a:spcPts val="0"/>
              </a:spcAft>
              <a:buClr>
                <a:srgbClr val="8A8C8F"/>
              </a:buClr>
              <a:buSzPts val="2100"/>
              <a:buNone/>
              <a:defRPr>
                <a:solidFill>
                  <a:srgbClr val="8A8C8F"/>
                </a:solidFill>
              </a:defRPr>
            </a:lvl3pPr>
            <a:lvl4pPr lvl="3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4pPr>
            <a:lvl5pPr lvl="4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5pPr>
            <a:lvl6pPr lvl="5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6pPr>
            <a:lvl7pPr lvl="6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7pPr>
            <a:lvl8pPr lvl="7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8pPr>
            <a:lvl9pPr lvl="8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3"/>
          </p:nvPr>
        </p:nvSpPr>
        <p:spPr>
          <a:xfrm>
            <a:off x="685940" y="2384775"/>
            <a:ext cx="48870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t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 cap="none">
                <a:solidFill>
                  <a:srgbClr val="FFFFFF"/>
                </a:solidFill>
              </a:defRPr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4"/>
          </p:nvPr>
        </p:nvSpPr>
        <p:spPr>
          <a:xfrm>
            <a:off x="685940" y="2748508"/>
            <a:ext cx="4887000" cy="1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t" anchorCtr="0">
            <a:noAutofit/>
          </a:bodyPr>
          <a:lstStyle>
            <a:lvl1pPr marL="457200" lvl="0" indent="-3302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oto Sans Symbols"/>
              <a:buChar char="▪"/>
              <a:defRPr sz="2000" cap="none">
                <a:solidFill>
                  <a:srgbClr val="FFFFFF"/>
                </a:solidFill>
              </a:defRPr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–"/>
              <a:defRPr sz="2000">
                <a:solidFill>
                  <a:srgbClr val="FFFFFF"/>
                </a:solidFill>
              </a:defRPr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sz="1800">
                <a:solidFill>
                  <a:srgbClr val="FFFFFF"/>
                </a:solidFill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coal Simple 1">
  <p:cSld name="Charcoal Simple 1">
    <p:bg>
      <p:bgPr>
        <a:noFill/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title"/>
          </p:nvPr>
        </p:nvSpPr>
        <p:spPr>
          <a:xfrm>
            <a:off x="457201" y="170750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Cambria"/>
              <a:buNone/>
              <a:defRPr sz="4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body" idx="1"/>
          </p:nvPr>
        </p:nvSpPr>
        <p:spPr>
          <a:xfrm>
            <a:off x="456923" y="2467984"/>
            <a:ext cx="47781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coal Simple 2">
  <p:cSld name="Charcoal Simple 2">
    <p:bg>
      <p:bgPr>
        <a:noFill/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>
            <a:spLocks noGrp="1"/>
          </p:cNvSpPr>
          <p:nvPr>
            <p:ph type="pic" idx="2"/>
          </p:nvPr>
        </p:nvSpPr>
        <p:spPr>
          <a:xfrm>
            <a:off x="5675202" y="1387562"/>
            <a:ext cx="3057900" cy="3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ctr" anchorCtr="0">
            <a:no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ctrTitle"/>
          </p:nvPr>
        </p:nvSpPr>
        <p:spPr>
          <a:xfrm>
            <a:off x="685800" y="1343669"/>
            <a:ext cx="48873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ambria"/>
              <a:buNone/>
              <a:defRPr sz="3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subTitle" idx="1"/>
          </p:nvPr>
        </p:nvSpPr>
        <p:spPr>
          <a:xfrm>
            <a:off x="685800" y="1966074"/>
            <a:ext cx="48873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None/>
              <a:defRPr sz="2500">
                <a:solidFill>
                  <a:srgbClr val="FFFFFF"/>
                </a:solidFill>
              </a:defRPr>
            </a:lvl1pPr>
            <a:lvl2pPr lvl="1" algn="ctr" rtl="0">
              <a:spcBef>
                <a:spcPts val="500"/>
              </a:spcBef>
              <a:spcAft>
                <a:spcPts val="0"/>
              </a:spcAft>
              <a:buClr>
                <a:srgbClr val="8A8C8F"/>
              </a:buClr>
              <a:buSzPts val="2500"/>
              <a:buNone/>
              <a:defRPr>
                <a:solidFill>
                  <a:srgbClr val="8A8C8F"/>
                </a:solidFill>
              </a:defRPr>
            </a:lvl2pPr>
            <a:lvl3pPr lvl="2" algn="ctr" rtl="0">
              <a:spcBef>
                <a:spcPts val="420"/>
              </a:spcBef>
              <a:spcAft>
                <a:spcPts val="0"/>
              </a:spcAft>
              <a:buClr>
                <a:srgbClr val="8A8C8F"/>
              </a:buClr>
              <a:buSzPts val="2100"/>
              <a:buNone/>
              <a:defRPr>
                <a:solidFill>
                  <a:srgbClr val="8A8C8F"/>
                </a:solidFill>
              </a:defRPr>
            </a:lvl3pPr>
            <a:lvl4pPr lvl="3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4pPr>
            <a:lvl5pPr lvl="4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5pPr>
            <a:lvl6pPr lvl="5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6pPr>
            <a:lvl7pPr lvl="6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7pPr>
            <a:lvl8pPr lvl="7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8pPr>
            <a:lvl9pPr lvl="8" algn="ctr" rtl="0">
              <a:spcBef>
                <a:spcPts val="360"/>
              </a:spcBef>
              <a:spcAft>
                <a:spcPts val="0"/>
              </a:spcAft>
              <a:buClr>
                <a:srgbClr val="8A8C8F"/>
              </a:buClr>
              <a:buSzPts val="1800"/>
              <a:buNone/>
              <a:defRPr>
                <a:solidFill>
                  <a:srgbClr val="8A8C8F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31"/>
          <p:cNvSpPr txBox="1">
            <a:spLocks noGrp="1"/>
          </p:cNvSpPr>
          <p:nvPr>
            <p:ph type="body" idx="3"/>
          </p:nvPr>
        </p:nvSpPr>
        <p:spPr>
          <a:xfrm>
            <a:off x="685940" y="2384775"/>
            <a:ext cx="48870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t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 cap="none">
                <a:solidFill>
                  <a:srgbClr val="FFFFFF"/>
                </a:solidFill>
              </a:defRPr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4"/>
          </p:nvPr>
        </p:nvSpPr>
        <p:spPr>
          <a:xfrm>
            <a:off x="685940" y="2748508"/>
            <a:ext cx="4887000" cy="1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t" anchorCtr="0">
            <a:noAutofit/>
          </a:bodyPr>
          <a:lstStyle>
            <a:lvl1pPr marL="457200" lvl="0" indent="-3302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oto Sans Symbols"/>
              <a:buChar char="▪"/>
              <a:defRPr sz="2000" cap="none">
                <a:solidFill>
                  <a:srgbClr val="FFFFFF"/>
                </a:solidFill>
              </a:defRPr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–"/>
              <a:defRPr sz="2000">
                <a:solidFill>
                  <a:srgbClr val="FFFFFF"/>
                </a:solidFill>
              </a:defRPr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sz="1800">
                <a:solidFill>
                  <a:srgbClr val="FFFFFF"/>
                </a:solidFill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body" idx="1"/>
          </p:nvPr>
        </p:nvSpPr>
        <p:spPr>
          <a:xfrm>
            <a:off x="457200" y="1545636"/>
            <a:ext cx="4038600" cy="30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–"/>
              <a:defRPr sz="2000"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  <a:defRPr sz="2000"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–"/>
              <a:defRPr sz="2000"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»"/>
              <a:defRPr sz="2000"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  <a:defRPr sz="1800"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  <a:defRPr sz="1800"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  <a:defRPr sz="1800"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body" idx="2"/>
          </p:nvPr>
        </p:nvSpPr>
        <p:spPr>
          <a:xfrm>
            <a:off x="4648200" y="1545636"/>
            <a:ext cx="4038600" cy="30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–"/>
              <a:defRPr sz="2000"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  <a:defRPr sz="2000"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–"/>
              <a:defRPr sz="2000"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»"/>
              <a:defRPr sz="2000"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  <a:defRPr sz="1800"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  <a:defRPr sz="1800"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  <a:defRPr sz="1800"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tx">
  <p:cSld name="TITLE_AND_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143501" cy="385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termark 2">
  <p:cSld name="Watermark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7"/>
          <p:cNvSpPr>
            <a:spLocks noGrp="1"/>
          </p:cNvSpPr>
          <p:nvPr>
            <p:ph type="pic" idx="2"/>
          </p:nvPr>
        </p:nvSpPr>
        <p:spPr>
          <a:xfrm>
            <a:off x="5675201" y="1387557"/>
            <a:ext cx="3057600" cy="3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32125" rIns="64275" bIns="32125" anchor="ctr" anchorCtr="0">
            <a:noAutofit/>
          </a:bodyPr>
          <a:lstStyle>
            <a:lvl1pPr marR="0" lvl="0" algn="ctr" rtl="0"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SzPts val="3100"/>
              <a:buFont typeface="Arial"/>
              <a:buChar char="–"/>
              <a:defRPr sz="31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SzPts val="3100"/>
              <a:buFont typeface="Arial"/>
              <a:buChar char="•"/>
              <a:defRPr sz="31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SzPts val="3100"/>
              <a:buFont typeface="Arial"/>
              <a:buChar char="–"/>
              <a:defRPr sz="31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SzPts val="3100"/>
              <a:buFont typeface="Arial"/>
              <a:buChar char="»"/>
              <a:defRPr sz="31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SzPts val="3100"/>
              <a:buFont typeface="Arial"/>
              <a:buChar char="•"/>
              <a:defRPr sz="31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SzPts val="3100"/>
              <a:buFont typeface="Arial"/>
              <a:buChar char="•"/>
              <a:defRPr sz="31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SzPts val="3100"/>
              <a:buFont typeface="Arial"/>
              <a:buChar char="•"/>
              <a:defRPr sz="31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SzPts val="3100"/>
              <a:buFont typeface="Arial"/>
              <a:buChar char="•"/>
              <a:defRPr sz="31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37"/>
          <p:cNvSpPr txBox="1">
            <a:spLocks noGrp="1"/>
          </p:cNvSpPr>
          <p:nvPr>
            <p:ph type="ctrTitle"/>
          </p:nvPr>
        </p:nvSpPr>
        <p:spPr>
          <a:xfrm>
            <a:off x="685800" y="1398999"/>
            <a:ext cx="4887300" cy="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32125" rIns="64275" bIns="3212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4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37"/>
          <p:cNvSpPr txBox="1">
            <a:spLocks noGrp="1"/>
          </p:cNvSpPr>
          <p:nvPr>
            <p:ph type="subTitle" idx="1"/>
          </p:nvPr>
        </p:nvSpPr>
        <p:spPr>
          <a:xfrm>
            <a:off x="685800" y="1966069"/>
            <a:ext cx="48873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32125" rIns="64275" bIns="321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303B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37"/>
          <p:cNvSpPr txBox="1">
            <a:spLocks noGrp="1"/>
          </p:cNvSpPr>
          <p:nvPr>
            <p:ph type="body" idx="3"/>
          </p:nvPr>
        </p:nvSpPr>
        <p:spPr>
          <a:xfrm>
            <a:off x="685940" y="2384769"/>
            <a:ext cx="48873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32125" rIns="64275" bIns="32125" anchor="t" anchorCtr="0">
            <a:noAutofit/>
          </a:bodyPr>
          <a:lstStyle>
            <a:lvl1pPr marL="457200" marR="0" lvl="0" indent="-368300" algn="l" rtl="0"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SzPts val="3100"/>
              <a:buFont typeface="Arial"/>
              <a:buNone/>
              <a:defRPr sz="31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•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–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spcBef>
                <a:spcPts val="500"/>
              </a:spcBef>
              <a:spcAft>
                <a:spcPts val="0"/>
              </a:spcAft>
              <a:buSzPts val="2200"/>
              <a:buFont typeface="Arial"/>
              <a:buChar char="»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spcBef>
                <a:spcPts val="500"/>
              </a:spcBef>
              <a:spcAft>
                <a:spcPts val="0"/>
              </a:spcAft>
              <a:buSzPts val="3100"/>
              <a:buFont typeface="Arial"/>
              <a:buChar char="•"/>
              <a:defRPr sz="31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spcBef>
                <a:spcPts val="500"/>
              </a:spcBef>
              <a:spcAft>
                <a:spcPts val="0"/>
              </a:spcAft>
              <a:buSzPts val="3100"/>
              <a:buFont typeface="Arial"/>
              <a:buChar char="•"/>
              <a:defRPr sz="31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spcBef>
                <a:spcPts val="500"/>
              </a:spcBef>
              <a:spcAft>
                <a:spcPts val="0"/>
              </a:spcAft>
              <a:buSzPts val="3100"/>
              <a:buFont typeface="Arial"/>
              <a:buChar char="•"/>
              <a:defRPr sz="31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spcBef>
                <a:spcPts val="500"/>
              </a:spcBef>
              <a:spcAft>
                <a:spcPts val="0"/>
              </a:spcAft>
              <a:buSzPts val="3100"/>
              <a:buFont typeface="Arial"/>
              <a:buChar char="•"/>
              <a:defRPr sz="31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37"/>
          <p:cNvSpPr txBox="1">
            <a:spLocks noGrp="1"/>
          </p:cNvSpPr>
          <p:nvPr>
            <p:ph type="body" idx="4"/>
          </p:nvPr>
        </p:nvSpPr>
        <p:spPr>
          <a:xfrm>
            <a:off x="685940" y="2748500"/>
            <a:ext cx="48873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32125" rIns="64275" bIns="32125" anchor="t" anchorCtr="0">
            <a:noAutofit/>
          </a:bodyPr>
          <a:lstStyle>
            <a:lvl1pPr marL="457200" marR="0" lvl="0" indent="-342900" algn="l" rtl="0"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▪"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–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spcBef>
                <a:spcPts val="500"/>
              </a:spcBef>
              <a:spcAft>
                <a:spcPts val="0"/>
              </a:spcAft>
              <a:buSzPts val="1700"/>
              <a:buFont typeface="Arial"/>
              <a:buChar char="•"/>
              <a:defRPr sz="17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spcBef>
                <a:spcPts val="500"/>
              </a:spcBef>
              <a:spcAft>
                <a:spcPts val="0"/>
              </a:spcAft>
              <a:buSzPts val="3100"/>
              <a:buFont typeface="Arial"/>
              <a:buChar char="–"/>
              <a:defRPr sz="31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spcBef>
                <a:spcPts val="500"/>
              </a:spcBef>
              <a:spcAft>
                <a:spcPts val="0"/>
              </a:spcAft>
              <a:buSzPts val="3100"/>
              <a:buFont typeface="Arial"/>
              <a:buChar char="»"/>
              <a:defRPr sz="31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spcBef>
                <a:spcPts val="500"/>
              </a:spcBef>
              <a:spcAft>
                <a:spcPts val="0"/>
              </a:spcAft>
              <a:buSzPts val="3100"/>
              <a:buFont typeface="Arial"/>
              <a:buChar char="•"/>
              <a:defRPr sz="31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spcBef>
                <a:spcPts val="500"/>
              </a:spcBef>
              <a:spcAft>
                <a:spcPts val="0"/>
              </a:spcAft>
              <a:buSzPts val="3100"/>
              <a:buFont typeface="Arial"/>
              <a:buChar char="•"/>
              <a:defRPr sz="31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spcBef>
                <a:spcPts val="500"/>
              </a:spcBef>
              <a:spcAft>
                <a:spcPts val="0"/>
              </a:spcAft>
              <a:buSzPts val="3100"/>
              <a:buFont typeface="Arial"/>
              <a:buChar char="•"/>
              <a:defRPr sz="31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spcBef>
                <a:spcPts val="500"/>
              </a:spcBef>
              <a:spcAft>
                <a:spcPts val="0"/>
              </a:spcAft>
              <a:buSzPts val="3100"/>
              <a:buFont typeface="Arial"/>
              <a:buChar char="•"/>
              <a:defRPr sz="31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143501" cy="385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9"/>
          <p:cNvSpPr txBox="1">
            <a:spLocks noGrp="1"/>
          </p:cNvSpPr>
          <p:nvPr>
            <p:ph type="sldNum" idx="12"/>
          </p:nvPr>
        </p:nvSpPr>
        <p:spPr>
          <a:xfrm>
            <a:off x="6553200" y="4814746"/>
            <a:ext cx="2133600" cy="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159" name="Google Shape;159;p4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0" name="Google Shape;160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1" y="170750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mbria"/>
              <a:buNone/>
              <a:defRPr sz="49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1" y="2665988"/>
            <a:ext cx="82296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50" tIns="40825" rIns="81650" bIns="40825" anchor="t" anchorCtr="0">
            <a:no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25303B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5" descr="York_PPT_Continuation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" y="-1"/>
            <a:ext cx="5143501" cy="385762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5"/>
          <p:cNvSpPr txBox="1">
            <a:spLocks noGrp="1"/>
          </p:cNvSpPr>
          <p:nvPr>
            <p:ph type="sldNum" idx="12"/>
          </p:nvPr>
        </p:nvSpPr>
        <p:spPr>
          <a:xfrm>
            <a:off x="6553200" y="4814746"/>
            <a:ext cx="2133600" cy="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ava.com/clubs/781185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hyperlink" Target="https://mail.google.com/mail/u/0/#label/Social%2FMan+Down/FMfcgxwKhqrMDDlnhNHtFRLgLfbhkQCV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1"/>
          <p:cNvSpPr txBox="1">
            <a:spLocks noGrp="1"/>
          </p:cNvSpPr>
          <p:nvPr>
            <p:ph type="title"/>
          </p:nvPr>
        </p:nvSpPr>
        <p:spPr>
          <a:xfrm>
            <a:off x="-248125" y="2233050"/>
            <a:ext cx="5152800" cy="857400"/>
          </a:xfrm>
          <a:prstGeom prst="rect">
            <a:avLst/>
          </a:prstGeom>
        </p:spPr>
        <p:txBody>
          <a:bodyPr spcFirstLastPara="1" wrap="square" lIns="81650" tIns="40825" rIns="81650" bIns="408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rgbClr val="000000"/>
                </a:solidFill>
              </a:rPr>
              <a:t>Men’s Health @York</a:t>
            </a:r>
            <a:endParaRPr sz="7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6" name="Google Shape;16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94119"/>
            <a:ext cx="4572000" cy="3588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050" y="901325"/>
            <a:ext cx="7119526" cy="395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1"/>
          <p:cNvSpPr txBox="1">
            <a:spLocks noGrp="1"/>
          </p:cNvSpPr>
          <p:nvPr>
            <p:ph type="ctrTitle"/>
          </p:nvPr>
        </p:nvSpPr>
        <p:spPr>
          <a:xfrm>
            <a:off x="0" y="256575"/>
            <a:ext cx="7204200" cy="666600"/>
          </a:xfrm>
          <a:prstGeom prst="rect">
            <a:avLst/>
          </a:prstGeom>
        </p:spPr>
        <p:txBody>
          <a:bodyPr spcFirstLastPara="1" wrap="square" lIns="81650" tIns="40825" rIns="81650" bIns="408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None/>
            </a:pPr>
            <a:r>
              <a:rPr lang="en-GB" sz="3300">
                <a:solidFill>
                  <a:srgbClr val="555555"/>
                </a:solidFill>
                <a:highlight>
                  <a:srgbClr val="F5F1F0"/>
                </a:highlight>
              </a:rPr>
              <a:t>How are UK Adults managing their mental health</a:t>
            </a:r>
            <a:endParaRPr sz="5600"/>
          </a:p>
        </p:txBody>
      </p:sp>
      <p:sp>
        <p:nvSpPr>
          <p:cNvPr id="270" name="Google Shape;270;p51"/>
          <p:cNvSpPr txBox="1">
            <a:spLocks noGrp="1"/>
          </p:cNvSpPr>
          <p:nvPr>
            <p:ph type="body" idx="4"/>
          </p:nvPr>
        </p:nvSpPr>
        <p:spPr>
          <a:xfrm>
            <a:off x="0" y="1042550"/>
            <a:ext cx="9144000" cy="3413100"/>
          </a:xfrm>
          <a:prstGeom prst="rect">
            <a:avLst/>
          </a:prstGeom>
        </p:spPr>
        <p:txBody>
          <a:bodyPr spcFirstLastPara="1" wrap="square" lIns="81650" tIns="40825" rIns="81650" bIns="408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50">
                <a:solidFill>
                  <a:srgbClr val="555555"/>
                </a:solidFill>
                <a:highlight>
                  <a:srgbClr val="F5F1F0"/>
                </a:highlight>
                <a:latin typeface="Arial"/>
                <a:ea typeface="Arial"/>
                <a:cs typeface="Arial"/>
                <a:sym typeface="Arial"/>
              </a:rPr>
              <a:t>More than eight in ten (82 per cent) of UK adults have experienced stress because of the pandemic</a:t>
            </a:r>
            <a:endParaRPr sz="1850">
              <a:solidFill>
                <a:srgbClr val="555555"/>
              </a:solidFill>
              <a:highlight>
                <a:srgbClr val="F5F1F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55555"/>
              </a:buClr>
              <a:buSzPts val="1850"/>
              <a:buFont typeface="Arial"/>
              <a:buChar char="■"/>
            </a:pPr>
            <a:r>
              <a:rPr lang="en-GB" sz="1850">
                <a:solidFill>
                  <a:srgbClr val="555555"/>
                </a:solidFill>
                <a:highlight>
                  <a:srgbClr val="F5F1F0"/>
                </a:highlight>
                <a:latin typeface="Arial"/>
                <a:ea typeface="Arial"/>
                <a:cs typeface="Arial"/>
                <a:sym typeface="Arial"/>
              </a:rPr>
              <a:t>Six in ten (59 per cent) of UK adults who had experienced stress because of the pandemic said walking helped them cope  </a:t>
            </a:r>
            <a:endParaRPr sz="1850">
              <a:solidFill>
                <a:srgbClr val="555555"/>
              </a:solidFill>
              <a:highlight>
                <a:srgbClr val="F5F1F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50"/>
              <a:buFont typeface="Arial"/>
              <a:buChar char="■"/>
            </a:pPr>
            <a:r>
              <a:rPr lang="en-GB" sz="1850">
                <a:solidFill>
                  <a:srgbClr val="555555"/>
                </a:solidFill>
                <a:highlight>
                  <a:srgbClr val="F5F1F0"/>
                </a:highlight>
                <a:latin typeface="Arial"/>
                <a:ea typeface="Arial"/>
                <a:cs typeface="Arial"/>
                <a:sym typeface="Arial"/>
              </a:rPr>
              <a:t>Half (50 per cent) of UK adults who had experienced stress because of the pandemic said visiting green spaces, such as parks, helped them cope </a:t>
            </a:r>
            <a:endParaRPr sz="1850">
              <a:solidFill>
                <a:srgbClr val="555555"/>
              </a:solidFill>
              <a:highlight>
                <a:srgbClr val="F5F1F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50"/>
              <a:buFont typeface="Arial"/>
              <a:buChar char="■"/>
            </a:pPr>
            <a:r>
              <a:rPr lang="en-GB" sz="1850">
                <a:solidFill>
                  <a:srgbClr val="555555"/>
                </a:solidFill>
                <a:highlight>
                  <a:srgbClr val="F5F1F0"/>
                </a:highlight>
                <a:latin typeface="Arial"/>
                <a:ea typeface="Arial"/>
                <a:cs typeface="Arial"/>
                <a:sym typeface="Arial"/>
              </a:rPr>
              <a:t>Almost half (47 per cent) of UK adults who had experienced stress because of the pandemic said contacting family (eg by phone, video chat, etc) had helped them cope </a:t>
            </a:r>
            <a:endParaRPr sz="1850">
              <a:solidFill>
                <a:srgbClr val="555555"/>
              </a:solidFill>
              <a:highlight>
                <a:srgbClr val="F5F1F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50"/>
              <a:buFont typeface="Arial"/>
              <a:buChar char="■"/>
            </a:pPr>
            <a:r>
              <a:rPr lang="en-GB" sz="1850">
                <a:solidFill>
                  <a:srgbClr val="555555"/>
                </a:solidFill>
                <a:highlight>
                  <a:srgbClr val="F5F1F0"/>
                </a:highlight>
                <a:latin typeface="Arial"/>
                <a:ea typeface="Arial"/>
                <a:cs typeface="Arial"/>
                <a:sym typeface="Arial"/>
              </a:rPr>
              <a:t>Almost half (46 per cent) of UK adults who had experienced stress because of the pandemic said contacting friends (eg by phone, video chat, etc) had helped them cope </a:t>
            </a:r>
            <a:endParaRPr sz="1850">
              <a:solidFill>
                <a:srgbClr val="555555"/>
              </a:solidFill>
              <a:highlight>
                <a:srgbClr val="F5F1F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2"/>
          <p:cNvSpPr txBox="1">
            <a:spLocks noGrp="1"/>
          </p:cNvSpPr>
          <p:nvPr>
            <p:ph type="title"/>
          </p:nvPr>
        </p:nvSpPr>
        <p:spPr>
          <a:xfrm>
            <a:off x="457201" y="1707504"/>
            <a:ext cx="8229600" cy="857400"/>
          </a:xfrm>
          <a:prstGeom prst="rect">
            <a:avLst/>
          </a:prstGeom>
        </p:spPr>
        <p:txBody>
          <a:bodyPr spcFirstLastPara="1" wrap="square" lIns="81650" tIns="40825" rIns="81650" bIns="40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Discussion Session</a:t>
            </a:r>
            <a:endParaRPr/>
          </a:p>
        </p:txBody>
      </p:sp>
      <p:sp>
        <p:nvSpPr>
          <p:cNvPr id="276" name="Google Shape;276;p52"/>
          <p:cNvSpPr txBox="1">
            <a:spLocks noGrp="1"/>
          </p:cNvSpPr>
          <p:nvPr>
            <p:ph type="body" idx="1"/>
          </p:nvPr>
        </p:nvSpPr>
        <p:spPr>
          <a:xfrm>
            <a:off x="456923" y="2467984"/>
            <a:ext cx="4778100" cy="543600"/>
          </a:xfrm>
          <a:prstGeom prst="rect">
            <a:avLst/>
          </a:prstGeom>
        </p:spPr>
        <p:txBody>
          <a:bodyPr spcFirstLastPara="1" wrap="square" lIns="81650" tIns="40825" rIns="81650" bIns="40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/>
              <a:t>Wednesday 27th January Topic - Stress &amp; Anxiety</a:t>
            </a:r>
            <a:endParaRPr/>
          </a:p>
        </p:txBody>
      </p:sp>
      <p:pic>
        <p:nvPicPr>
          <p:cNvPr id="277" name="Google Shape;277;p5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700" y="4141534"/>
            <a:ext cx="113347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52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87423" y="2717304"/>
            <a:ext cx="3366967" cy="2273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2"/>
          <p:cNvSpPr txBox="1">
            <a:spLocks noGrp="1"/>
          </p:cNvSpPr>
          <p:nvPr>
            <p:ph type="title"/>
          </p:nvPr>
        </p:nvSpPr>
        <p:spPr>
          <a:xfrm>
            <a:off x="307400" y="139875"/>
            <a:ext cx="4129200" cy="857400"/>
          </a:xfrm>
          <a:prstGeom prst="rect">
            <a:avLst/>
          </a:prstGeom>
        </p:spPr>
        <p:txBody>
          <a:bodyPr spcFirstLastPara="1" wrap="square" lIns="81650" tIns="40825" rIns="81650" bIns="40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Session Agenda</a:t>
            </a:r>
            <a:endParaRPr sz="3600"/>
          </a:p>
        </p:txBody>
      </p:sp>
      <p:sp>
        <p:nvSpPr>
          <p:cNvPr id="172" name="Google Shape;172;p42"/>
          <p:cNvSpPr txBox="1">
            <a:spLocks noGrp="1"/>
          </p:cNvSpPr>
          <p:nvPr>
            <p:ph type="body" idx="1"/>
          </p:nvPr>
        </p:nvSpPr>
        <p:spPr>
          <a:xfrm>
            <a:off x="343675" y="1376525"/>
            <a:ext cx="8191500" cy="543600"/>
          </a:xfrm>
          <a:prstGeom prst="rect">
            <a:avLst/>
          </a:prstGeom>
        </p:spPr>
        <p:txBody>
          <a:bodyPr spcFirstLastPara="1" wrap="square" lIns="81650" tIns="40825" rIns="81650" bIns="40825" anchor="t" anchorCtr="0">
            <a:noAutofit/>
          </a:bodyPr>
          <a:lstStyle/>
          <a:p>
            <a:pPr marL="457200" lvl="0" indent="-419100" algn="l" rtl="0">
              <a:spcBef>
                <a:spcPts val="360"/>
              </a:spcBef>
              <a:spcAft>
                <a:spcPts val="0"/>
              </a:spcAft>
              <a:buSzPts val="3000"/>
              <a:buChar char="●"/>
            </a:pPr>
            <a:r>
              <a:rPr lang="en-GB"/>
              <a:t>Welcome 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GB"/>
              <a:t>Tonight’s Topic - Mental Health during Covid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/>
              <a:t>Some Stats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/>
              <a:t>Some useful mental health models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/>
              <a:t>What to do about it</a:t>
            </a:r>
            <a:endParaRPr/>
          </a:p>
          <a:p>
            <a:pPr marL="457200" lvl="0" indent="-419100" algn="l" rtl="0">
              <a:spcBef>
                <a:spcPts val="36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-GB"/>
              <a:t>Next meeting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3"/>
          <p:cNvSpPr txBox="1">
            <a:spLocks noGrp="1"/>
          </p:cNvSpPr>
          <p:nvPr>
            <p:ph type="title"/>
          </p:nvPr>
        </p:nvSpPr>
        <p:spPr>
          <a:xfrm>
            <a:off x="181375" y="261225"/>
            <a:ext cx="5963100" cy="857400"/>
          </a:xfrm>
          <a:prstGeom prst="rect">
            <a:avLst/>
          </a:prstGeom>
        </p:spPr>
        <p:txBody>
          <a:bodyPr spcFirstLastPara="1" wrap="square" lIns="81650" tIns="40825" rIns="81650" bIns="408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Men’s Health@York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The Aim</a:t>
            </a:r>
            <a:endParaRPr sz="3600"/>
          </a:p>
        </p:txBody>
      </p:sp>
      <p:sp>
        <p:nvSpPr>
          <p:cNvPr id="178" name="Google Shape;178;p43"/>
          <p:cNvSpPr txBox="1">
            <a:spLocks noGrp="1"/>
          </p:cNvSpPr>
          <p:nvPr>
            <p:ph type="body" idx="1"/>
          </p:nvPr>
        </p:nvSpPr>
        <p:spPr>
          <a:xfrm>
            <a:off x="268302" y="1568450"/>
            <a:ext cx="8418000" cy="543600"/>
          </a:xfrm>
          <a:prstGeom prst="rect">
            <a:avLst/>
          </a:prstGeom>
        </p:spPr>
        <p:txBody>
          <a:bodyPr spcFirstLastPara="1" wrap="square" lIns="81650" tIns="40825" rIns="81650" bIns="408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/>
              <a:t>To provide a forum to enable men to share in </a:t>
            </a:r>
            <a:r>
              <a:rPr lang="en-GB" u="sng"/>
              <a:t>common activities</a:t>
            </a:r>
            <a:r>
              <a:rPr lang="en-GB"/>
              <a:t> and build </a:t>
            </a:r>
            <a:r>
              <a:rPr lang="en-GB" u="sng"/>
              <a:t>relationships</a:t>
            </a:r>
            <a:r>
              <a:rPr lang="en-GB"/>
              <a:t> that enable them to </a:t>
            </a:r>
            <a:r>
              <a:rPr lang="en-GB" u="sng"/>
              <a:t>talk more openly</a:t>
            </a:r>
            <a:r>
              <a:rPr lang="en-GB"/>
              <a:t> about their issues, thereby </a:t>
            </a:r>
            <a:r>
              <a:rPr lang="en-GB" u="sng"/>
              <a:t>increasing their overall health</a:t>
            </a:r>
            <a:r>
              <a:rPr lang="en-GB"/>
              <a:t>.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b="1" i="1">
                <a:solidFill>
                  <a:schemeClr val="dk1"/>
                </a:solidFill>
              </a:rPr>
              <a:t>Men, talking openly while doing activities, together</a:t>
            </a:r>
            <a:endParaRPr b="1"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4"/>
          <p:cNvSpPr txBox="1">
            <a:spLocks noGrp="1"/>
          </p:cNvSpPr>
          <p:nvPr>
            <p:ph type="title"/>
          </p:nvPr>
        </p:nvSpPr>
        <p:spPr>
          <a:xfrm>
            <a:off x="145250" y="321875"/>
            <a:ext cx="5876100" cy="857400"/>
          </a:xfrm>
          <a:prstGeom prst="rect">
            <a:avLst/>
          </a:prstGeom>
        </p:spPr>
        <p:txBody>
          <a:bodyPr spcFirstLastPara="1" wrap="square" lIns="81650" tIns="40825" rIns="81650" bIns="40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How it works</a:t>
            </a:r>
            <a:endParaRPr/>
          </a:p>
        </p:txBody>
      </p:sp>
      <p:sp>
        <p:nvSpPr>
          <p:cNvPr id="184" name="Google Shape;184;p44"/>
          <p:cNvSpPr/>
          <p:nvPr/>
        </p:nvSpPr>
        <p:spPr>
          <a:xfrm>
            <a:off x="2841750" y="2085600"/>
            <a:ext cx="1153500" cy="587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4"/>
          <p:cNvSpPr/>
          <p:nvPr/>
        </p:nvSpPr>
        <p:spPr>
          <a:xfrm>
            <a:off x="3632500" y="2476000"/>
            <a:ext cx="1153500" cy="587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44"/>
          <p:cNvSpPr/>
          <p:nvPr/>
        </p:nvSpPr>
        <p:spPr>
          <a:xfrm>
            <a:off x="4468800" y="2890850"/>
            <a:ext cx="1153500" cy="587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44"/>
          <p:cNvSpPr/>
          <p:nvPr/>
        </p:nvSpPr>
        <p:spPr>
          <a:xfrm>
            <a:off x="5206750" y="3289963"/>
            <a:ext cx="1153500" cy="587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44"/>
          <p:cNvSpPr/>
          <p:nvPr/>
        </p:nvSpPr>
        <p:spPr>
          <a:xfrm>
            <a:off x="5901625" y="3732575"/>
            <a:ext cx="1153500" cy="587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44"/>
          <p:cNvSpPr/>
          <p:nvPr/>
        </p:nvSpPr>
        <p:spPr>
          <a:xfrm>
            <a:off x="6681550" y="4066250"/>
            <a:ext cx="1153500" cy="587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4"/>
          <p:cNvSpPr txBox="1"/>
          <p:nvPr/>
        </p:nvSpPr>
        <p:spPr>
          <a:xfrm>
            <a:off x="2221400" y="1277125"/>
            <a:ext cx="20661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Calibri"/>
                <a:ea typeface="Calibri"/>
                <a:cs typeface="Calibri"/>
                <a:sym typeface="Calibri"/>
              </a:rPr>
              <a:t>Series of facilitated events including talks relating to men’s health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44"/>
          <p:cNvSpPr/>
          <p:nvPr/>
        </p:nvSpPr>
        <p:spPr>
          <a:xfrm>
            <a:off x="2301200" y="3957474"/>
            <a:ext cx="2372328" cy="805248"/>
          </a:xfrm>
          <a:prstGeom prst="cloud">
            <a:avLst/>
          </a:prstGeom>
          <a:solidFill>
            <a:srgbClr val="A64D7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Ongoing common interest group meeting up regularly to participate in activities,...and talk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192" name="Google Shape;192;p44"/>
          <p:cNvSpPr/>
          <p:nvPr/>
        </p:nvSpPr>
        <p:spPr>
          <a:xfrm>
            <a:off x="5622288" y="1179249"/>
            <a:ext cx="2372328" cy="805248"/>
          </a:xfrm>
          <a:prstGeom prst="cloud">
            <a:avLst/>
          </a:prstGeom>
          <a:solidFill>
            <a:srgbClr val="B45F0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Ongoing common interest group meeting up regularly to participate in activities,...and talk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193" name="Google Shape;193;p44"/>
          <p:cNvSpPr/>
          <p:nvPr/>
        </p:nvSpPr>
        <p:spPr>
          <a:xfrm>
            <a:off x="494925" y="2673299"/>
            <a:ext cx="2372328" cy="805248"/>
          </a:xfrm>
          <a:prstGeom prst="cloud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Ongoing common interest group meeting up regularly to participate in activities,...and talk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194" name="Google Shape;194;p44"/>
          <p:cNvSpPr/>
          <p:nvPr/>
        </p:nvSpPr>
        <p:spPr>
          <a:xfrm>
            <a:off x="6771675" y="2437787"/>
            <a:ext cx="2372328" cy="805248"/>
          </a:xfrm>
          <a:prstGeom prst="cloud">
            <a:avLst/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Ongoing common interest group meeting up regularly to participate in activities,...and talk</a:t>
            </a:r>
            <a:endParaRPr sz="10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5"/>
          <p:cNvSpPr txBox="1">
            <a:spLocks noGrp="1"/>
          </p:cNvSpPr>
          <p:nvPr>
            <p:ph type="ctrTitle"/>
          </p:nvPr>
        </p:nvSpPr>
        <p:spPr>
          <a:xfrm>
            <a:off x="334875" y="225713"/>
            <a:ext cx="8129700" cy="555900"/>
          </a:xfrm>
          <a:prstGeom prst="rect">
            <a:avLst/>
          </a:prstGeom>
        </p:spPr>
        <p:txBody>
          <a:bodyPr spcFirstLastPara="1" wrap="square" lIns="64275" tIns="32125" rIns="64275" bIns="32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Cambria"/>
                <a:ea typeface="Cambria"/>
                <a:cs typeface="Cambria"/>
                <a:sym typeface="Cambria"/>
              </a:rPr>
              <a:t>Why is it important to talk about mental health?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0" name="Google Shape;200;p45"/>
          <p:cNvSpPr txBox="1"/>
          <p:nvPr/>
        </p:nvSpPr>
        <p:spPr>
          <a:xfrm>
            <a:off x="527750" y="1713475"/>
            <a:ext cx="8469900" cy="29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GB" sz="2300" b="1">
                <a:solidFill>
                  <a:schemeClr val="dk1"/>
                </a:solidFill>
              </a:rPr>
              <a:t>30% </a:t>
            </a:r>
            <a:r>
              <a:rPr lang="en-GB" sz="2300">
                <a:solidFill>
                  <a:schemeClr val="dk1"/>
                </a:solidFill>
              </a:rPr>
              <a:t>of the UK workforce has been formally diagnosed with a MH condition at some point in their lifetime </a:t>
            </a:r>
            <a:endParaRPr sz="2300">
              <a:solidFill>
                <a:schemeClr val="dk1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GB" sz="2300" b="1">
                <a:solidFill>
                  <a:schemeClr val="dk1"/>
                </a:solidFill>
              </a:rPr>
              <a:t>2 in 5 </a:t>
            </a:r>
            <a:r>
              <a:rPr lang="en-GB" sz="2300">
                <a:solidFill>
                  <a:schemeClr val="dk1"/>
                </a:solidFill>
              </a:rPr>
              <a:t>employees report experiencing poor mental health symptoms related to work in the last year </a:t>
            </a:r>
            <a:endParaRPr sz="2300">
              <a:solidFill>
                <a:schemeClr val="dk1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GB" sz="2300">
                <a:solidFill>
                  <a:schemeClr val="dk1"/>
                </a:solidFill>
              </a:rPr>
              <a:t>A </a:t>
            </a:r>
            <a:r>
              <a:rPr lang="en-GB" sz="2300" b="1">
                <a:solidFill>
                  <a:schemeClr val="dk1"/>
                </a:solidFill>
              </a:rPr>
              <a:t>predicted</a:t>
            </a:r>
            <a:r>
              <a:rPr lang="en-GB" sz="2300">
                <a:solidFill>
                  <a:schemeClr val="dk1"/>
                </a:solidFill>
              </a:rPr>
              <a:t> but unknown impact on mental health caused by the pandemic</a:t>
            </a:r>
            <a:endParaRPr sz="2300">
              <a:solidFill>
                <a:schemeClr val="dk1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GB" sz="2300">
                <a:solidFill>
                  <a:schemeClr val="dk1"/>
                </a:solidFill>
              </a:rPr>
              <a:t>In the UK, </a:t>
            </a:r>
            <a:r>
              <a:rPr lang="en-GB" sz="2300" b="1">
                <a:solidFill>
                  <a:schemeClr val="dk1"/>
                </a:solidFill>
              </a:rPr>
              <a:t>36%</a:t>
            </a:r>
            <a:r>
              <a:rPr lang="en-GB" sz="2300">
                <a:solidFill>
                  <a:schemeClr val="dk1"/>
                </a:solidFill>
              </a:rPr>
              <a:t> reported that work pressure had increased, </a:t>
            </a:r>
            <a:r>
              <a:rPr lang="en-GB" sz="2300" b="1">
                <a:solidFill>
                  <a:schemeClr val="dk1"/>
                </a:solidFill>
              </a:rPr>
              <a:t>43% </a:t>
            </a:r>
            <a:r>
              <a:rPr lang="en-GB" sz="2300">
                <a:solidFill>
                  <a:schemeClr val="dk1"/>
                </a:solidFill>
              </a:rPr>
              <a:t>said that they did not have time to get their work done and </a:t>
            </a:r>
            <a:r>
              <a:rPr lang="en-GB" sz="2300" b="1">
                <a:solidFill>
                  <a:schemeClr val="dk1"/>
                </a:solidFill>
              </a:rPr>
              <a:t>42%</a:t>
            </a:r>
            <a:r>
              <a:rPr lang="en-GB" sz="2300">
                <a:solidFill>
                  <a:schemeClr val="dk1"/>
                </a:solidFill>
              </a:rPr>
              <a:t> reported more fatigue than before ‘lockdown’</a:t>
            </a: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6100200" cy="857400"/>
          </a:xfrm>
          <a:prstGeom prst="rect">
            <a:avLst/>
          </a:prstGeom>
        </p:spPr>
        <p:txBody>
          <a:bodyPr spcFirstLastPara="1" wrap="square" lIns="81650" tIns="40825" rIns="81650" bIns="40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Some Research Findings</a:t>
            </a:r>
            <a:endParaRPr sz="4000"/>
          </a:p>
        </p:txBody>
      </p:sp>
      <p:sp>
        <p:nvSpPr>
          <p:cNvPr id="206" name="Google Shape;206;p46"/>
          <p:cNvSpPr txBox="1">
            <a:spLocks noGrp="1"/>
          </p:cNvSpPr>
          <p:nvPr>
            <p:ph type="body" idx="1"/>
          </p:nvPr>
        </p:nvSpPr>
        <p:spPr>
          <a:xfrm>
            <a:off x="2" y="1037875"/>
            <a:ext cx="8386500" cy="543600"/>
          </a:xfrm>
          <a:prstGeom prst="rect">
            <a:avLst/>
          </a:prstGeom>
        </p:spPr>
        <p:txBody>
          <a:bodyPr spcFirstLastPara="1" wrap="square" lIns="81650" tIns="40825" rIns="81650" bIns="40825" anchor="t" anchorCtr="0">
            <a:noAutofit/>
          </a:bodyPr>
          <a:lstStyle/>
          <a:p>
            <a:pPr marL="457200" lvl="0" indent="-361950" algn="l" rtl="0">
              <a:spcBef>
                <a:spcPts val="360"/>
              </a:spcBef>
              <a:spcAft>
                <a:spcPts val="0"/>
              </a:spcAft>
              <a:buSzPts val="2100"/>
              <a:buChar char="●"/>
            </a:pPr>
            <a:r>
              <a:rPr lang="en-GB" sz="2100"/>
              <a:t>Based on first 6 weeks of lockdown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GB" sz="2100"/>
              <a:t>3077 adults in UK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GB" sz="2100"/>
              <a:t>Sampled in 3 waves - 1-3 weeks between each wave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GB" sz="2100"/>
              <a:t>Findings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GB" sz="2100"/>
              <a:t>Suicide ideation increased over time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GB" sz="2100"/>
              <a:t>Symptoms of anxiety, levels of defeat &amp; entrapment decreased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GB" sz="2100"/>
              <a:t>Levels of depressive symptoms and loneliness remained unaltered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GB" sz="2100"/>
              <a:t>Those with pre-existing mental health symptoms have worse mental health outcomes 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GB" sz="2100"/>
              <a:t>Separate Study - </a:t>
            </a:r>
            <a:r>
              <a:rPr lang="en-GB" sz="2100">
                <a:solidFill>
                  <a:srgbClr val="000000"/>
                </a:solidFill>
              </a:rPr>
              <a:t>Over three-quarters (79%) of people with pre-existing mental illness said that their mental health had got ‘worse’ or ‘much worse’ as a result of the pandemic</a:t>
            </a:r>
            <a:endParaRPr sz="21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7"/>
          <p:cNvSpPr txBox="1">
            <a:spLocks noGrp="1"/>
          </p:cNvSpPr>
          <p:nvPr>
            <p:ph type="ctrTitle"/>
          </p:nvPr>
        </p:nvSpPr>
        <p:spPr>
          <a:xfrm>
            <a:off x="254625" y="351806"/>
            <a:ext cx="7876500" cy="555900"/>
          </a:xfrm>
          <a:prstGeom prst="rect">
            <a:avLst/>
          </a:prstGeom>
        </p:spPr>
        <p:txBody>
          <a:bodyPr spcFirstLastPara="1" wrap="square" lIns="81650" tIns="40825" rIns="81650" bIns="40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Mental &amp; Physical Health</a:t>
            </a:r>
            <a:endParaRPr/>
          </a:p>
        </p:txBody>
      </p:sp>
      <p:cxnSp>
        <p:nvCxnSpPr>
          <p:cNvPr id="212" name="Google Shape;212;p47"/>
          <p:cNvCxnSpPr/>
          <p:nvPr/>
        </p:nvCxnSpPr>
        <p:spPr>
          <a:xfrm>
            <a:off x="873300" y="2288306"/>
            <a:ext cx="7397400" cy="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213" name="Google Shape;213;p47"/>
          <p:cNvCxnSpPr/>
          <p:nvPr/>
        </p:nvCxnSpPr>
        <p:spPr>
          <a:xfrm>
            <a:off x="873300" y="4114331"/>
            <a:ext cx="7397400" cy="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214" name="Google Shape;214;p47"/>
          <p:cNvSpPr txBox="1"/>
          <p:nvPr/>
        </p:nvSpPr>
        <p:spPr>
          <a:xfrm>
            <a:off x="3138750" y="1595794"/>
            <a:ext cx="28665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/>
              <a:t>Physical Health</a:t>
            </a:r>
            <a:endParaRPr sz="2300" b="1"/>
          </a:p>
        </p:txBody>
      </p:sp>
      <p:sp>
        <p:nvSpPr>
          <p:cNvPr id="215" name="Google Shape;215;p47"/>
          <p:cNvSpPr txBox="1"/>
          <p:nvPr/>
        </p:nvSpPr>
        <p:spPr>
          <a:xfrm>
            <a:off x="3138750" y="3488400"/>
            <a:ext cx="28665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/>
              <a:t>Mental Health</a:t>
            </a:r>
            <a:endParaRPr sz="2300" b="1"/>
          </a:p>
        </p:txBody>
      </p:sp>
      <p:sp>
        <p:nvSpPr>
          <p:cNvPr id="216" name="Google Shape;216;p47"/>
          <p:cNvSpPr txBox="1"/>
          <p:nvPr/>
        </p:nvSpPr>
        <p:spPr>
          <a:xfrm>
            <a:off x="85100" y="1298006"/>
            <a:ext cx="1687200" cy="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/>
              <a:t>Long term physical illness</a:t>
            </a:r>
            <a:endParaRPr sz="1700" b="1"/>
          </a:p>
        </p:txBody>
      </p:sp>
      <p:sp>
        <p:nvSpPr>
          <p:cNvPr id="217" name="Google Shape;217;p47"/>
          <p:cNvSpPr txBox="1"/>
          <p:nvPr/>
        </p:nvSpPr>
        <p:spPr>
          <a:xfrm>
            <a:off x="7218800" y="1298006"/>
            <a:ext cx="1687200" cy="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/>
              <a:t>Physically symptom</a:t>
            </a:r>
            <a:endParaRPr sz="17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/>
              <a:t>free</a:t>
            </a:r>
            <a:endParaRPr sz="1700" b="1"/>
          </a:p>
        </p:txBody>
      </p:sp>
      <p:sp>
        <p:nvSpPr>
          <p:cNvPr id="218" name="Google Shape;218;p47"/>
          <p:cNvSpPr txBox="1"/>
          <p:nvPr/>
        </p:nvSpPr>
        <p:spPr>
          <a:xfrm>
            <a:off x="254625" y="2918513"/>
            <a:ext cx="1949100" cy="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/>
              <a:t>Awareness of or a diagnosed psychological disorder</a:t>
            </a:r>
            <a:endParaRPr sz="1700" b="1"/>
          </a:p>
        </p:txBody>
      </p:sp>
      <p:sp>
        <p:nvSpPr>
          <p:cNvPr id="219" name="Google Shape;219;p47"/>
          <p:cNvSpPr txBox="1"/>
          <p:nvPr/>
        </p:nvSpPr>
        <p:spPr>
          <a:xfrm>
            <a:off x="6940275" y="3099788"/>
            <a:ext cx="1687200" cy="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/>
              <a:t>Full psychological wellbeing</a:t>
            </a:r>
            <a:endParaRPr sz="17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8"/>
          <p:cNvSpPr txBox="1">
            <a:spLocks noGrp="1"/>
          </p:cNvSpPr>
          <p:nvPr>
            <p:ph type="ctrTitle"/>
          </p:nvPr>
        </p:nvSpPr>
        <p:spPr>
          <a:xfrm>
            <a:off x="153925" y="195038"/>
            <a:ext cx="7170600" cy="555900"/>
          </a:xfrm>
          <a:prstGeom prst="rect">
            <a:avLst/>
          </a:prstGeom>
        </p:spPr>
        <p:txBody>
          <a:bodyPr spcFirstLastPara="1" wrap="square" lIns="81650" tIns="40825" rIns="81650" bIns="40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Mental health continuum</a:t>
            </a:r>
            <a:endParaRPr/>
          </a:p>
        </p:txBody>
      </p:sp>
      <p:sp>
        <p:nvSpPr>
          <p:cNvPr id="225" name="Google Shape;225;p48"/>
          <p:cNvSpPr txBox="1"/>
          <p:nvPr/>
        </p:nvSpPr>
        <p:spPr>
          <a:xfrm>
            <a:off x="124200" y="4538050"/>
            <a:ext cx="20328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Adapted from Tudor,K, 1996: Mental Health Promotion, Paradigms and Practice</a:t>
            </a:r>
            <a:endParaRPr sz="1000"/>
          </a:p>
        </p:txBody>
      </p:sp>
      <p:cxnSp>
        <p:nvCxnSpPr>
          <p:cNvPr id="226" name="Google Shape;226;p48"/>
          <p:cNvCxnSpPr/>
          <p:nvPr/>
        </p:nvCxnSpPr>
        <p:spPr>
          <a:xfrm>
            <a:off x="4319025" y="1361269"/>
            <a:ext cx="25200" cy="3220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7" name="Google Shape;227;p48"/>
          <p:cNvCxnSpPr/>
          <p:nvPr/>
        </p:nvCxnSpPr>
        <p:spPr>
          <a:xfrm rot="5400000">
            <a:off x="4389550" y="824569"/>
            <a:ext cx="18900" cy="4293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8" name="Google Shape;228;p48"/>
          <p:cNvCxnSpPr/>
          <p:nvPr/>
        </p:nvCxnSpPr>
        <p:spPr>
          <a:xfrm rot="10800000">
            <a:off x="4319025" y="1317844"/>
            <a:ext cx="25200" cy="3220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9" name="Google Shape;229;p48"/>
          <p:cNvCxnSpPr/>
          <p:nvPr/>
        </p:nvCxnSpPr>
        <p:spPr>
          <a:xfrm>
            <a:off x="2454800" y="2968219"/>
            <a:ext cx="4263900" cy="12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0" name="Google Shape;230;p48"/>
          <p:cNvSpPr txBox="1"/>
          <p:nvPr/>
        </p:nvSpPr>
        <p:spPr>
          <a:xfrm>
            <a:off x="2821725" y="855244"/>
            <a:ext cx="30198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Maximum Mental Wellbeing</a:t>
            </a:r>
            <a:endParaRPr sz="1700"/>
          </a:p>
        </p:txBody>
      </p:sp>
      <p:sp>
        <p:nvSpPr>
          <p:cNvPr id="231" name="Google Shape;231;p48"/>
          <p:cNvSpPr txBox="1"/>
          <p:nvPr/>
        </p:nvSpPr>
        <p:spPr>
          <a:xfrm>
            <a:off x="0" y="2806500"/>
            <a:ext cx="22812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Severe Diagnosis</a:t>
            </a:r>
            <a:endParaRPr sz="1700"/>
          </a:p>
        </p:txBody>
      </p:sp>
      <p:sp>
        <p:nvSpPr>
          <p:cNvPr id="232" name="Google Shape;232;p48"/>
          <p:cNvSpPr txBox="1"/>
          <p:nvPr/>
        </p:nvSpPr>
        <p:spPr>
          <a:xfrm>
            <a:off x="6545800" y="2806500"/>
            <a:ext cx="20328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No Diagnosis</a:t>
            </a:r>
            <a:endParaRPr sz="1700"/>
          </a:p>
        </p:txBody>
      </p:sp>
      <p:sp>
        <p:nvSpPr>
          <p:cNvPr id="233" name="Google Shape;233;p48"/>
          <p:cNvSpPr txBox="1"/>
          <p:nvPr/>
        </p:nvSpPr>
        <p:spPr>
          <a:xfrm>
            <a:off x="2821725" y="4581469"/>
            <a:ext cx="30198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Minimum Mental Wellbeing</a:t>
            </a:r>
            <a:endParaRPr sz="1700"/>
          </a:p>
        </p:txBody>
      </p:sp>
      <p:sp>
        <p:nvSpPr>
          <p:cNvPr id="234" name="Google Shape;234;p48"/>
          <p:cNvSpPr txBox="1"/>
          <p:nvPr/>
        </p:nvSpPr>
        <p:spPr>
          <a:xfrm>
            <a:off x="2092075" y="1658625"/>
            <a:ext cx="1914900" cy="9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>
                <a:solidFill>
                  <a:srgbClr val="9900FF"/>
                </a:solidFill>
              </a:rPr>
              <a:t>A person with a serious mental health diagnosis but who copes well and has positive mental health</a:t>
            </a:r>
            <a:endParaRPr i="1">
              <a:solidFill>
                <a:srgbClr val="9900FF"/>
              </a:solidFill>
            </a:endParaRPr>
          </a:p>
        </p:txBody>
      </p:sp>
      <p:sp>
        <p:nvSpPr>
          <p:cNvPr id="235" name="Google Shape;235;p48"/>
          <p:cNvSpPr txBox="1"/>
          <p:nvPr/>
        </p:nvSpPr>
        <p:spPr>
          <a:xfrm>
            <a:off x="4630900" y="1683356"/>
            <a:ext cx="1914900" cy="9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>
                <a:solidFill>
                  <a:srgbClr val="9900FF"/>
                </a:solidFill>
              </a:rPr>
              <a:t>A person with no mental illness or disorder and positive mental health</a:t>
            </a:r>
            <a:endParaRPr i="1">
              <a:solidFill>
                <a:srgbClr val="9900FF"/>
              </a:solidFill>
            </a:endParaRPr>
          </a:p>
        </p:txBody>
      </p:sp>
      <p:sp>
        <p:nvSpPr>
          <p:cNvPr id="236" name="Google Shape;236;p48"/>
          <p:cNvSpPr txBox="1"/>
          <p:nvPr/>
        </p:nvSpPr>
        <p:spPr>
          <a:xfrm>
            <a:off x="2041475" y="3242138"/>
            <a:ext cx="21006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>
                <a:solidFill>
                  <a:srgbClr val="9900FF"/>
                </a:solidFill>
              </a:rPr>
              <a:t>A person with a diagnosis of a serious mental illness and who has poor mental health</a:t>
            </a:r>
            <a:endParaRPr i="1">
              <a:solidFill>
                <a:srgbClr val="9900FF"/>
              </a:solidFill>
            </a:endParaRPr>
          </a:p>
        </p:txBody>
      </p:sp>
      <p:sp>
        <p:nvSpPr>
          <p:cNvPr id="237" name="Google Shape;237;p48"/>
          <p:cNvSpPr txBox="1"/>
          <p:nvPr/>
        </p:nvSpPr>
        <p:spPr>
          <a:xfrm>
            <a:off x="4656275" y="3234769"/>
            <a:ext cx="1914900" cy="9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>
                <a:solidFill>
                  <a:srgbClr val="9900FF"/>
                </a:solidFill>
              </a:rPr>
              <a:t>A person with no diagnosed mental illness or disorder but who has poor mental health</a:t>
            </a:r>
            <a:endParaRPr i="1">
              <a:solidFill>
                <a:srgbClr val="99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9"/>
          <p:cNvSpPr txBox="1">
            <a:spLocks noGrp="1"/>
          </p:cNvSpPr>
          <p:nvPr>
            <p:ph type="ctrTitle"/>
          </p:nvPr>
        </p:nvSpPr>
        <p:spPr>
          <a:xfrm>
            <a:off x="69175" y="215694"/>
            <a:ext cx="4887300" cy="666600"/>
          </a:xfrm>
          <a:prstGeom prst="rect">
            <a:avLst/>
          </a:prstGeom>
        </p:spPr>
        <p:txBody>
          <a:bodyPr spcFirstLastPara="1" wrap="square" lIns="81650" tIns="40825" rIns="81650" bIns="40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sense making model</a:t>
            </a:r>
            <a:endParaRPr/>
          </a:p>
        </p:txBody>
      </p:sp>
      <p:sp>
        <p:nvSpPr>
          <p:cNvPr id="243" name="Google Shape;243;p49"/>
          <p:cNvSpPr/>
          <p:nvPr/>
        </p:nvSpPr>
        <p:spPr>
          <a:xfrm>
            <a:off x="2413150" y="1607488"/>
            <a:ext cx="1398600" cy="1565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How a person’s feeling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4" name="Google Shape;244;p49"/>
          <p:cNvSpPr/>
          <p:nvPr/>
        </p:nvSpPr>
        <p:spPr>
          <a:xfrm>
            <a:off x="431985" y="1419155"/>
            <a:ext cx="1352100" cy="439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Causal Factor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45" name="Google Shape;245;p49"/>
          <p:cNvSpPr/>
          <p:nvPr/>
        </p:nvSpPr>
        <p:spPr>
          <a:xfrm rot="-762">
            <a:off x="431214" y="2395986"/>
            <a:ext cx="1353600" cy="489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Causal Factor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46" name="Google Shape;246;p49"/>
          <p:cNvSpPr/>
          <p:nvPr/>
        </p:nvSpPr>
        <p:spPr>
          <a:xfrm>
            <a:off x="452225" y="1929025"/>
            <a:ext cx="1311600" cy="46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Causal Factor</a:t>
            </a:r>
            <a:endParaRPr sz="1200">
              <a:solidFill>
                <a:srgbClr val="FFFFFF"/>
              </a:solidFill>
            </a:endParaRPr>
          </a:p>
        </p:txBody>
      </p:sp>
      <p:grpSp>
        <p:nvGrpSpPr>
          <p:cNvPr id="247" name="Google Shape;247;p49"/>
          <p:cNvGrpSpPr/>
          <p:nvPr/>
        </p:nvGrpSpPr>
        <p:grpSpPr>
          <a:xfrm>
            <a:off x="4277283" y="1192202"/>
            <a:ext cx="1942410" cy="2396287"/>
            <a:chOff x="3104683" y="1082627"/>
            <a:chExt cx="1942410" cy="2396287"/>
          </a:xfrm>
        </p:grpSpPr>
        <p:sp>
          <p:nvSpPr>
            <p:cNvPr id="248" name="Google Shape;248;p49"/>
            <p:cNvSpPr/>
            <p:nvPr/>
          </p:nvSpPr>
          <p:spPr>
            <a:xfrm rot="-778170">
              <a:off x="3118348" y="1268503"/>
              <a:ext cx="1692270" cy="31284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/>
                <a:t>Remedial Options</a:t>
              </a:r>
              <a:endParaRPr sz="1200"/>
            </a:p>
          </p:txBody>
        </p:sp>
        <p:sp>
          <p:nvSpPr>
            <p:cNvPr id="249" name="Google Shape;249;p49"/>
            <p:cNvSpPr/>
            <p:nvPr/>
          </p:nvSpPr>
          <p:spPr>
            <a:xfrm rot="-439369">
              <a:off x="3261831" y="1605329"/>
              <a:ext cx="1692303" cy="31275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/>
                <a:t>Remedial Options</a:t>
              </a:r>
              <a:endParaRPr sz="1200"/>
            </a:p>
          </p:txBody>
        </p:sp>
        <p:sp>
          <p:nvSpPr>
            <p:cNvPr id="250" name="Google Shape;250;p49"/>
            <p:cNvSpPr/>
            <p:nvPr/>
          </p:nvSpPr>
          <p:spPr>
            <a:xfrm>
              <a:off x="3340675" y="2059200"/>
              <a:ext cx="1692300" cy="312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/>
                <a:t>Remedial Options</a:t>
              </a:r>
              <a:endParaRPr sz="1200"/>
            </a:p>
          </p:txBody>
        </p:sp>
        <p:sp>
          <p:nvSpPr>
            <p:cNvPr id="251" name="Google Shape;251;p49"/>
            <p:cNvSpPr/>
            <p:nvPr/>
          </p:nvSpPr>
          <p:spPr>
            <a:xfrm rot="617637">
              <a:off x="3340574" y="2555344"/>
              <a:ext cx="1692238" cy="31311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/>
                <a:t>Remedial Options</a:t>
              </a:r>
              <a:endParaRPr sz="1200"/>
            </a:p>
          </p:txBody>
        </p:sp>
        <p:sp>
          <p:nvSpPr>
            <p:cNvPr id="252" name="Google Shape;252;p49"/>
            <p:cNvSpPr/>
            <p:nvPr/>
          </p:nvSpPr>
          <p:spPr>
            <a:xfrm rot="765744">
              <a:off x="3254423" y="2982764"/>
              <a:ext cx="1692104" cy="31309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/>
                <a:t>Remedial Options</a:t>
              </a:r>
              <a:endParaRPr sz="1200"/>
            </a:p>
          </p:txBody>
        </p:sp>
      </p:grpSp>
      <p:grpSp>
        <p:nvGrpSpPr>
          <p:cNvPr id="253" name="Google Shape;253;p49"/>
          <p:cNvGrpSpPr/>
          <p:nvPr/>
        </p:nvGrpSpPr>
        <p:grpSpPr>
          <a:xfrm>
            <a:off x="6830136" y="1150533"/>
            <a:ext cx="1552329" cy="2479654"/>
            <a:chOff x="5391036" y="896083"/>
            <a:chExt cx="1552329" cy="2479654"/>
          </a:xfrm>
        </p:grpSpPr>
        <p:sp>
          <p:nvSpPr>
            <p:cNvPr id="254" name="Google Shape;254;p49"/>
            <p:cNvSpPr/>
            <p:nvPr/>
          </p:nvSpPr>
          <p:spPr>
            <a:xfrm>
              <a:off x="5514925" y="2481063"/>
              <a:ext cx="1398600" cy="312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/>
                <a:t>Specific Actions</a:t>
              </a:r>
              <a:endParaRPr sz="1200"/>
            </a:p>
          </p:txBody>
        </p:sp>
        <p:sp>
          <p:nvSpPr>
            <p:cNvPr id="255" name="Google Shape;255;p49"/>
            <p:cNvSpPr/>
            <p:nvPr/>
          </p:nvSpPr>
          <p:spPr>
            <a:xfrm rot="603384">
              <a:off x="5528322" y="1546663"/>
              <a:ext cx="1398486" cy="31290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/>
                <a:t>Specific Actions</a:t>
              </a:r>
              <a:endParaRPr sz="1200"/>
            </a:p>
          </p:txBody>
        </p:sp>
        <p:sp>
          <p:nvSpPr>
            <p:cNvPr id="256" name="Google Shape;256;p49"/>
            <p:cNvSpPr/>
            <p:nvPr/>
          </p:nvSpPr>
          <p:spPr>
            <a:xfrm>
              <a:off x="5528275" y="2073713"/>
              <a:ext cx="1398600" cy="312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/>
                <a:t>Specific Actions</a:t>
              </a:r>
              <a:endParaRPr sz="1200"/>
            </a:p>
          </p:txBody>
        </p:sp>
        <p:sp>
          <p:nvSpPr>
            <p:cNvPr id="257" name="Google Shape;257;p49"/>
            <p:cNvSpPr/>
            <p:nvPr/>
          </p:nvSpPr>
          <p:spPr>
            <a:xfrm rot="-399876">
              <a:off x="5528342" y="2983029"/>
              <a:ext cx="1398450" cy="31261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/>
                <a:t>Specific Actions</a:t>
              </a:r>
              <a:endParaRPr sz="1200"/>
            </a:p>
          </p:txBody>
        </p:sp>
        <p:sp>
          <p:nvSpPr>
            <p:cNvPr id="258" name="Google Shape;258;p49"/>
            <p:cNvSpPr/>
            <p:nvPr/>
          </p:nvSpPr>
          <p:spPr>
            <a:xfrm rot="713016">
              <a:off x="5408299" y="1036721"/>
              <a:ext cx="1398574" cy="31272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/>
                <a:t>Specific Actions</a:t>
              </a:r>
              <a:endParaRPr sz="1200"/>
            </a:p>
          </p:txBody>
        </p:sp>
      </p:grpSp>
      <p:sp>
        <p:nvSpPr>
          <p:cNvPr id="259" name="Google Shape;259;p49"/>
          <p:cNvSpPr/>
          <p:nvPr/>
        </p:nvSpPr>
        <p:spPr>
          <a:xfrm rot="-762">
            <a:off x="431214" y="2894386"/>
            <a:ext cx="1353600" cy="489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Causal Factor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oy-powerpoint-widescreen">
  <a:themeElements>
    <a:clrScheme name="University of York Colour Palette">
      <a:dk1>
        <a:srgbClr val="25303B"/>
      </a:dk1>
      <a:lt1>
        <a:srgbClr val="FFFFFF"/>
      </a:lt1>
      <a:dk2>
        <a:srgbClr val="E3E6E5"/>
      </a:dk2>
      <a:lt2>
        <a:srgbClr val="00627D"/>
      </a:lt2>
      <a:accent1>
        <a:srgbClr val="5AB031"/>
      </a:accent1>
      <a:accent2>
        <a:srgbClr val="9067A9"/>
      </a:accent2>
      <a:accent3>
        <a:srgbClr val="E2388C"/>
      </a:accent3>
      <a:accent4>
        <a:srgbClr val="E62A32"/>
      </a:accent4>
      <a:accent5>
        <a:srgbClr val="F18626"/>
      </a:accent5>
      <a:accent6>
        <a:srgbClr val="00ABAA"/>
      </a:accent6>
      <a:hlink>
        <a:srgbClr val="0096D6"/>
      </a:hlink>
      <a:folHlink>
        <a:srgbClr val="E238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763</Words>
  <Application>Microsoft Office PowerPoint</Application>
  <PresentationFormat>On-screen Show (16:9)</PresentationFormat>
  <Paragraphs>90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</vt:lpstr>
      <vt:lpstr>Noto Sans Symbols</vt:lpstr>
      <vt:lpstr>Simple Light</vt:lpstr>
      <vt:lpstr>uoy-powerpoint-widescreen</vt:lpstr>
      <vt:lpstr>Default</vt:lpstr>
      <vt:lpstr>Men’s Health @York </vt:lpstr>
      <vt:lpstr>Session Agenda</vt:lpstr>
      <vt:lpstr>Men’s Health@York The Aim</vt:lpstr>
      <vt:lpstr>How it works</vt:lpstr>
      <vt:lpstr>Why is it important to talk about mental health?</vt:lpstr>
      <vt:lpstr>Some Research Findings</vt:lpstr>
      <vt:lpstr>Mental &amp; Physical Health</vt:lpstr>
      <vt:lpstr>Mental health continuum</vt:lpstr>
      <vt:lpstr>A sense making model</vt:lpstr>
      <vt:lpstr>PowerPoint Presentation</vt:lpstr>
      <vt:lpstr>How are UK Adults managing their mental health</vt:lpstr>
      <vt:lpstr>Next Discussion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Men’s Health @York </dc:title>
  <dc:creator>Morag Lehrle</dc:creator>
  <cp:lastModifiedBy>Morag Lehrle</cp:lastModifiedBy>
  <cp:revision>1</cp:revision>
  <dcterms:modified xsi:type="dcterms:W3CDTF">2020-11-20T14:21:46Z</dcterms:modified>
</cp:coreProperties>
</file>